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492D"/>
    <a:srgbClr val="FFC000"/>
    <a:srgbClr val="FF66CC"/>
    <a:srgbClr val="FF0000"/>
    <a:srgbClr val="FF5050"/>
    <a:srgbClr val="660066"/>
    <a:srgbClr val="F4983C"/>
    <a:srgbClr val="00FF00"/>
    <a:srgbClr val="EBEB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98" autoAdjust="0"/>
    <p:restoredTop sz="94660"/>
  </p:normalViewPr>
  <p:slideViewPr>
    <p:cSldViewPr snapToGrid="0">
      <p:cViewPr>
        <p:scale>
          <a:sx n="125" d="100"/>
          <a:sy n="125" d="100"/>
        </p:scale>
        <p:origin x="732" y="-138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233305597110217"/>
          <c:y val="7.5079031064733404E-2"/>
          <c:w val="0.79089057864392776"/>
          <c:h val="0.74976699047783768"/>
        </c:manualLayout>
      </c:layout>
      <c:barChart>
        <c:barDir val="col"/>
        <c:grouping val="clustered"/>
        <c:varyColors val="0"/>
        <c:ser>
          <c:idx val="0"/>
          <c:order val="0"/>
          <c:tx>
            <c:strRef>
              <c:f>Sheet1!$B$1</c:f>
              <c:strCache>
                <c:ptCount val="1"/>
                <c:pt idx="0">
                  <c:v>列3</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numFmt formatCode="#,##0_);[Red]\(#,##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2014</c:v>
                </c:pt>
                <c:pt idx="1">
                  <c:v>2015</c:v>
                </c:pt>
                <c:pt idx="2">
                  <c:v>2016</c:v>
                </c:pt>
                <c:pt idx="3">
                  <c:v>2017</c:v>
                </c:pt>
                <c:pt idx="4">
                  <c:v>2018</c:v>
                </c:pt>
              </c:numCache>
            </c:numRef>
          </c:cat>
          <c:val>
            <c:numRef>
              <c:f>Sheet1!$B$2:$B$6</c:f>
              <c:numCache>
                <c:formatCode>General</c:formatCode>
                <c:ptCount val="5"/>
                <c:pt idx="0">
                  <c:v>1786</c:v>
                </c:pt>
                <c:pt idx="1">
                  <c:v>5661</c:v>
                </c:pt>
                <c:pt idx="2">
                  <c:v>14321</c:v>
                </c:pt>
                <c:pt idx="3">
                  <c:v>18577</c:v>
                </c:pt>
                <c:pt idx="4">
                  <c:v>21693</c:v>
                </c:pt>
              </c:numCache>
            </c:numRef>
          </c:val>
          <c:extLst>
            <c:ext xmlns:c16="http://schemas.microsoft.com/office/drawing/2014/chart" uri="{C3380CC4-5D6E-409C-BE32-E72D297353CC}">
              <c16:uniqueId val="{00000000-2600-4D7D-BDD9-0E5F9B3B8B39}"/>
            </c:ext>
          </c:extLst>
        </c:ser>
        <c:dLbls>
          <c:dLblPos val="outEnd"/>
          <c:showLegendKey val="0"/>
          <c:showVal val="1"/>
          <c:showCatName val="0"/>
          <c:showSerName val="0"/>
          <c:showPercent val="0"/>
          <c:showBubbleSize val="0"/>
        </c:dLbls>
        <c:gapWidth val="100"/>
        <c:overlap val="-24"/>
        <c:axId val="422373552"/>
        <c:axId val="422376880"/>
      </c:barChart>
      <c:catAx>
        <c:axId val="42237355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22376880"/>
        <c:crosses val="autoZero"/>
        <c:auto val="1"/>
        <c:lblAlgn val="ctr"/>
        <c:lblOffset val="100"/>
        <c:noMultiLvlLbl val="0"/>
      </c:catAx>
      <c:valAx>
        <c:axId val="422376880"/>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223735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10歳未満</c:v>
                </c:pt>
              </c:strCache>
            </c:strRef>
          </c:tx>
          <c:spPr>
            <a:solidFill>
              <a:srgbClr val="660066"/>
            </a:solidFill>
            <a:ln>
              <a:noFill/>
            </a:ln>
            <a:effectLst/>
          </c:spPr>
          <c:invertIfNegative val="0"/>
          <c:cat>
            <c:strRef>
              <c:f>Sheet1!$A$2:$A$3</c:f>
              <c:strCache>
                <c:ptCount val="2"/>
                <c:pt idx="0">
                  <c:v>2019年度
(4～9月)</c:v>
                </c:pt>
                <c:pt idx="1">
                  <c:v>2018年度</c:v>
                </c:pt>
              </c:strCache>
            </c:strRef>
          </c:cat>
          <c:val>
            <c:numRef>
              <c:f>Sheet1!$B$2:$B$3</c:f>
              <c:numCache>
                <c:formatCode>General</c:formatCode>
                <c:ptCount val="2"/>
                <c:pt idx="0">
                  <c:v>0</c:v>
                </c:pt>
                <c:pt idx="1">
                  <c:v>0</c:v>
                </c:pt>
              </c:numCache>
            </c:numRef>
          </c:val>
          <c:extLst>
            <c:ext xmlns:c16="http://schemas.microsoft.com/office/drawing/2014/chart" uri="{C3380CC4-5D6E-409C-BE32-E72D297353CC}">
              <c16:uniqueId val="{00000000-B35B-4C29-960B-07E3923BB7E3}"/>
            </c:ext>
          </c:extLst>
        </c:ser>
        <c:ser>
          <c:idx val="1"/>
          <c:order val="1"/>
          <c:tx>
            <c:strRef>
              <c:f>Sheet1!$C$1</c:f>
              <c:strCache>
                <c:ptCount val="1"/>
                <c:pt idx="0">
                  <c:v>10歳代</c:v>
                </c:pt>
              </c:strCache>
            </c:strRef>
          </c:tx>
          <c:spPr>
            <a:solidFill>
              <a:srgbClr val="FF66CC"/>
            </a:solidFill>
            <a:ln>
              <a:noFill/>
            </a:ln>
            <a:effectLst/>
          </c:spPr>
          <c:invertIfNegative val="0"/>
          <c:cat>
            <c:strRef>
              <c:f>Sheet1!$A$2:$A$3</c:f>
              <c:strCache>
                <c:ptCount val="2"/>
                <c:pt idx="0">
                  <c:v>2019年度
(4～9月)</c:v>
                </c:pt>
                <c:pt idx="1">
                  <c:v>2018年度</c:v>
                </c:pt>
              </c:strCache>
            </c:strRef>
          </c:cat>
          <c:val>
            <c:numRef>
              <c:f>Sheet1!$C$2:$C$3</c:f>
              <c:numCache>
                <c:formatCode>General</c:formatCode>
                <c:ptCount val="2"/>
                <c:pt idx="0">
                  <c:v>12</c:v>
                </c:pt>
                <c:pt idx="1">
                  <c:v>3</c:v>
                </c:pt>
              </c:numCache>
            </c:numRef>
          </c:val>
          <c:extLst>
            <c:ext xmlns:c16="http://schemas.microsoft.com/office/drawing/2014/chart" uri="{C3380CC4-5D6E-409C-BE32-E72D297353CC}">
              <c16:uniqueId val="{00000001-B35B-4C29-960B-07E3923BB7E3}"/>
            </c:ext>
          </c:extLst>
        </c:ser>
        <c:ser>
          <c:idx val="2"/>
          <c:order val="2"/>
          <c:tx>
            <c:strRef>
              <c:f>Sheet1!$D$1</c:f>
              <c:strCache>
                <c:ptCount val="1"/>
                <c:pt idx="0">
                  <c:v>20歳代</c:v>
                </c:pt>
              </c:strCache>
            </c:strRef>
          </c:tx>
          <c:spPr>
            <a:solidFill>
              <a:srgbClr val="00B0F0"/>
            </a:solidFill>
            <a:ln>
              <a:noFill/>
            </a:ln>
            <a:effectLst/>
          </c:spPr>
          <c:invertIfNegative val="0"/>
          <c:cat>
            <c:strRef>
              <c:f>Sheet1!$A$2:$A$3</c:f>
              <c:strCache>
                <c:ptCount val="2"/>
                <c:pt idx="0">
                  <c:v>2019年度
(4～9月)</c:v>
                </c:pt>
                <c:pt idx="1">
                  <c:v>2018年度</c:v>
                </c:pt>
              </c:strCache>
            </c:strRef>
          </c:cat>
          <c:val>
            <c:numRef>
              <c:f>Sheet1!$D$2:$D$3</c:f>
              <c:numCache>
                <c:formatCode>General</c:formatCode>
                <c:ptCount val="2"/>
                <c:pt idx="0">
                  <c:v>14</c:v>
                </c:pt>
                <c:pt idx="1">
                  <c:v>9</c:v>
                </c:pt>
              </c:numCache>
            </c:numRef>
          </c:val>
          <c:extLst>
            <c:ext xmlns:c16="http://schemas.microsoft.com/office/drawing/2014/chart" uri="{C3380CC4-5D6E-409C-BE32-E72D297353CC}">
              <c16:uniqueId val="{00000002-B35B-4C29-960B-07E3923BB7E3}"/>
            </c:ext>
          </c:extLst>
        </c:ser>
        <c:ser>
          <c:idx val="3"/>
          <c:order val="3"/>
          <c:tx>
            <c:strRef>
              <c:f>Sheet1!$E$1</c:f>
              <c:strCache>
                <c:ptCount val="1"/>
                <c:pt idx="0">
                  <c:v>30歳代</c:v>
                </c:pt>
              </c:strCache>
            </c:strRef>
          </c:tx>
          <c:spPr>
            <a:solidFill>
              <a:schemeClr val="accent4"/>
            </a:solidFill>
            <a:ln>
              <a:noFill/>
            </a:ln>
            <a:effectLst/>
          </c:spPr>
          <c:invertIfNegative val="0"/>
          <c:cat>
            <c:strRef>
              <c:f>Sheet1!$A$2:$A$3</c:f>
              <c:strCache>
                <c:ptCount val="2"/>
                <c:pt idx="0">
                  <c:v>2019年度
(4～9月)</c:v>
                </c:pt>
                <c:pt idx="1">
                  <c:v>2018年度</c:v>
                </c:pt>
              </c:strCache>
            </c:strRef>
          </c:cat>
          <c:val>
            <c:numRef>
              <c:f>Sheet1!$E$2:$E$3</c:f>
              <c:numCache>
                <c:formatCode>General</c:formatCode>
                <c:ptCount val="2"/>
                <c:pt idx="0">
                  <c:v>11</c:v>
                </c:pt>
                <c:pt idx="1">
                  <c:v>17</c:v>
                </c:pt>
              </c:numCache>
            </c:numRef>
          </c:val>
          <c:extLst>
            <c:ext xmlns:c16="http://schemas.microsoft.com/office/drawing/2014/chart" uri="{C3380CC4-5D6E-409C-BE32-E72D297353CC}">
              <c16:uniqueId val="{00000003-B35B-4C29-960B-07E3923BB7E3}"/>
            </c:ext>
          </c:extLst>
        </c:ser>
        <c:ser>
          <c:idx val="4"/>
          <c:order val="4"/>
          <c:tx>
            <c:strRef>
              <c:f>Sheet1!$F$1</c:f>
              <c:strCache>
                <c:ptCount val="1"/>
                <c:pt idx="0">
                  <c:v>40歳代</c:v>
                </c:pt>
              </c:strCache>
            </c:strRef>
          </c:tx>
          <c:spPr>
            <a:solidFill>
              <a:schemeClr val="accent5"/>
            </a:solidFill>
            <a:ln>
              <a:noFill/>
            </a:ln>
            <a:effectLst/>
          </c:spPr>
          <c:invertIfNegative val="0"/>
          <c:cat>
            <c:strRef>
              <c:f>Sheet1!$A$2:$A$3</c:f>
              <c:strCache>
                <c:ptCount val="2"/>
                <c:pt idx="0">
                  <c:v>2019年度
(4～9月)</c:v>
                </c:pt>
                <c:pt idx="1">
                  <c:v>2018年度</c:v>
                </c:pt>
              </c:strCache>
            </c:strRef>
          </c:cat>
          <c:val>
            <c:numRef>
              <c:f>Sheet1!$F$2:$F$3</c:f>
              <c:numCache>
                <c:formatCode>General</c:formatCode>
                <c:ptCount val="2"/>
                <c:pt idx="0">
                  <c:v>24</c:v>
                </c:pt>
                <c:pt idx="1">
                  <c:v>23</c:v>
                </c:pt>
              </c:numCache>
            </c:numRef>
          </c:val>
          <c:extLst>
            <c:ext xmlns:c16="http://schemas.microsoft.com/office/drawing/2014/chart" uri="{C3380CC4-5D6E-409C-BE32-E72D297353CC}">
              <c16:uniqueId val="{00000004-B35B-4C29-960B-07E3923BB7E3}"/>
            </c:ext>
          </c:extLst>
        </c:ser>
        <c:ser>
          <c:idx val="5"/>
          <c:order val="5"/>
          <c:tx>
            <c:strRef>
              <c:f>Sheet1!$G$1</c:f>
              <c:strCache>
                <c:ptCount val="1"/>
                <c:pt idx="0">
                  <c:v>50歳代</c:v>
                </c:pt>
              </c:strCache>
            </c:strRef>
          </c:tx>
          <c:spPr>
            <a:solidFill>
              <a:schemeClr val="accent6"/>
            </a:solidFill>
            <a:ln>
              <a:noFill/>
            </a:ln>
            <a:effectLst/>
          </c:spPr>
          <c:invertIfNegative val="0"/>
          <c:cat>
            <c:strRef>
              <c:f>Sheet1!$A$2:$A$3</c:f>
              <c:strCache>
                <c:ptCount val="2"/>
                <c:pt idx="0">
                  <c:v>2019年度
(4～9月)</c:v>
                </c:pt>
                <c:pt idx="1">
                  <c:v>2018年度</c:v>
                </c:pt>
              </c:strCache>
            </c:strRef>
          </c:cat>
          <c:val>
            <c:numRef>
              <c:f>Sheet1!$G$2:$G$3</c:f>
              <c:numCache>
                <c:formatCode>General</c:formatCode>
                <c:ptCount val="2"/>
                <c:pt idx="0">
                  <c:v>14</c:v>
                </c:pt>
                <c:pt idx="1">
                  <c:v>31</c:v>
                </c:pt>
              </c:numCache>
            </c:numRef>
          </c:val>
          <c:extLst>
            <c:ext xmlns:c16="http://schemas.microsoft.com/office/drawing/2014/chart" uri="{C3380CC4-5D6E-409C-BE32-E72D297353CC}">
              <c16:uniqueId val="{00000005-B35B-4C29-960B-07E3923BB7E3}"/>
            </c:ext>
          </c:extLst>
        </c:ser>
        <c:ser>
          <c:idx val="6"/>
          <c:order val="6"/>
          <c:tx>
            <c:strRef>
              <c:f>Sheet1!$H$1</c:f>
              <c:strCache>
                <c:ptCount val="1"/>
                <c:pt idx="0">
                  <c:v>60歳代</c:v>
                </c:pt>
              </c:strCache>
            </c:strRef>
          </c:tx>
          <c:spPr>
            <a:solidFill>
              <a:srgbClr val="F4983C"/>
            </a:solidFill>
            <a:ln>
              <a:noFill/>
            </a:ln>
            <a:effectLst/>
          </c:spPr>
          <c:invertIfNegative val="0"/>
          <c:cat>
            <c:strRef>
              <c:f>Sheet1!$A$2:$A$3</c:f>
              <c:strCache>
                <c:ptCount val="2"/>
                <c:pt idx="0">
                  <c:v>2019年度
(4～9月)</c:v>
                </c:pt>
                <c:pt idx="1">
                  <c:v>2018年度</c:v>
                </c:pt>
              </c:strCache>
            </c:strRef>
          </c:cat>
          <c:val>
            <c:numRef>
              <c:f>Sheet1!$H$2:$H$3</c:f>
              <c:numCache>
                <c:formatCode>General</c:formatCode>
                <c:ptCount val="2"/>
                <c:pt idx="0">
                  <c:v>14</c:v>
                </c:pt>
                <c:pt idx="1">
                  <c:v>22</c:v>
                </c:pt>
              </c:numCache>
            </c:numRef>
          </c:val>
          <c:extLst>
            <c:ext xmlns:c16="http://schemas.microsoft.com/office/drawing/2014/chart" uri="{C3380CC4-5D6E-409C-BE32-E72D297353CC}">
              <c16:uniqueId val="{00000006-B35B-4C29-960B-07E3923BB7E3}"/>
            </c:ext>
          </c:extLst>
        </c:ser>
        <c:ser>
          <c:idx val="7"/>
          <c:order val="7"/>
          <c:tx>
            <c:strRef>
              <c:f>Sheet1!$I$1</c:f>
              <c:strCache>
                <c:ptCount val="1"/>
                <c:pt idx="0">
                  <c:v>70歳以上</c:v>
                </c:pt>
              </c:strCache>
            </c:strRef>
          </c:tx>
          <c:spPr>
            <a:solidFill>
              <a:schemeClr val="accent2">
                <a:lumMod val="60000"/>
              </a:schemeClr>
            </a:solidFill>
            <a:ln>
              <a:noFill/>
            </a:ln>
            <a:effectLst/>
          </c:spPr>
          <c:invertIfNegative val="0"/>
          <c:cat>
            <c:strRef>
              <c:f>Sheet1!$A$2:$A$3</c:f>
              <c:strCache>
                <c:ptCount val="2"/>
                <c:pt idx="0">
                  <c:v>2019年度
(4～9月)</c:v>
                </c:pt>
                <c:pt idx="1">
                  <c:v>2018年度</c:v>
                </c:pt>
              </c:strCache>
            </c:strRef>
          </c:cat>
          <c:val>
            <c:numRef>
              <c:f>Sheet1!$I$2:$I$3</c:f>
              <c:numCache>
                <c:formatCode>General</c:formatCode>
                <c:ptCount val="2"/>
                <c:pt idx="0">
                  <c:v>10</c:v>
                </c:pt>
                <c:pt idx="1">
                  <c:v>14</c:v>
                </c:pt>
              </c:numCache>
            </c:numRef>
          </c:val>
          <c:extLst>
            <c:ext xmlns:c16="http://schemas.microsoft.com/office/drawing/2014/chart" uri="{C3380CC4-5D6E-409C-BE32-E72D297353CC}">
              <c16:uniqueId val="{00000007-B35B-4C29-960B-07E3923BB7E3}"/>
            </c:ext>
          </c:extLst>
        </c:ser>
        <c:ser>
          <c:idx val="8"/>
          <c:order val="8"/>
          <c:tx>
            <c:strRef>
              <c:f>Sheet1!$J$1</c:f>
              <c:strCache>
                <c:ptCount val="1"/>
                <c:pt idx="0">
                  <c:v>無回答</c:v>
                </c:pt>
              </c:strCache>
            </c:strRef>
          </c:tx>
          <c:spPr>
            <a:solidFill>
              <a:schemeClr val="accent3">
                <a:lumMod val="60000"/>
              </a:schemeClr>
            </a:solidFill>
            <a:ln>
              <a:noFill/>
            </a:ln>
            <a:effectLst/>
          </c:spPr>
          <c:invertIfNegative val="0"/>
          <c:cat>
            <c:strRef>
              <c:f>Sheet1!$A$2:$A$3</c:f>
              <c:strCache>
                <c:ptCount val="2"/>
                <c:pt idx="0">
                  <c:v>2019年度
(4～9月)</c:v>
                </c:pt>
                <c:pt idx="1">
                  <c:v>2018年度</c:v>
                </c:pt>
              </c:strCache>
            </c:strRef>
          </c:cat>
          <c:val>
            <c:numRef>
              <c:f>Sheet1!$J$2:$J$3</c:f>
              <c:numCache>
                <c:formatCode>General</c:formatCode>
                <c:ptCount val="2"/>
                <c:pt idx="0">
                  <c:v>16</c:v>
                </c:pt>
                <c:pt idx="1">
                  <c:v>12</c:v>
                </c:pt>
              </c:numCache>
            </c:numRef>
          </c:val>
          <c:extLst>
            <c:ext xmlns:c16="http://schemas.microsoft.com/office/drawing/2014/chart" uri="{C3380CC4-5D6E-409C-BE32-E72D297353CC}">
              <c16:uniqueId val="{00000008-B35B-4C29-960B-07E3923BB7E3}"/>
            </c:ext>
          </c:extLst>
        </c:ser>
        <c:dLbls>
          <c:showLegendKey val="0"/>
          <c:showVal val="0"/>
          <c:showCatName val="0"/>
          <c:showSerName val="0"/>
          <c:showPercent val="0"/>
          <c:showBubbleSize val="0"/>
        </c:dLbls>
        <c:gapWidth val="150"/>
        <c:overlap val="100"/>
        <c:axId val="676733232"/>
        <c:axId val="676736144"/>
      </c:barChart>
      <c:catAx>
        <c:axId val="6767332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676736144"/>
        <c:crosses val="autoZero"/>
        <c:auto val="1"/>
        <c:lblAlgn val="ctr"/>
        <c:lblOffset val="100"/>
        <c:noMultiLvlLbl val="0"/>
      </c:catAx>
      <c:valAx>
        <c:axId val="67673614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676733232"/>
        <c:crosses val="autoZero"/>
        <c:crossBetween val="between"/>
      </c:valAx>
      <c:spPr>
        <a:noFill/>
        <a:ln>
          <a:noFill/>
        </a:ln>
        <a:effectLst/>
      </c:spPr>
    </c:plotArea>
    <c:legend>
      <c:legendPos val="b"/>
      <c:layout>
        <c:manualLayout>
          <c:xMode val="edge"/>
          <c:yMode val="edge"/>
          <c:x val="0.13171820418707458"/>
          <c:y val="0.7738691925034763"/>
          <c:w val="0.79707707108671033"/>
          <c:h val="0.20057063264421504"/>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EC131AC-CEF4-4A60-BA53-D5C0D6C9CD06}" type="datetimeFigureOut">
              <a:rPr kumimoji="1" lang="ja-JP" altLang="en-US" smtClean="0"/>
              <a:t>2019/12/18</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053D7C60-E577-48AC-96CE-676E4CFC018C}" type="slidenum">
              <a:rPr kumimoji="1" lang="ja-JP" altLang="en-US" smtClean="0"/>
              <a:t>‹#›</a:t>
            </a:fld>
            <a:endParaRPr kumimoji="1" lang="ja-JP" altLang="en-US"/>
          </a:p>
        </p:txBody>
      </p:sp>
    </p:spTree>
    <p:extLst>
      <p:ext uri="{BB962C8B-B14F-4D97-AF65-F5344CB8AC3E}">
        <p14:creationId xmlns:p14="http://schemas.microsoft.com/office/powerpoint/2010/main" val="30189936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0843ED7-C5CA-4217-B5FB-77255AD7E597}" type="datetimeFigureOut">
              <a:rPr kumimoji="1" lang="ja-JP" altLang="en-US" smtClean="0"/>
              <a:t>2019/12/18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602BE-D903-4F29-AD38-5DD88B231EBF}" type="slidenum">
              <a:rPr kumimoji="1" lang="ja-JP" altLang="en-US" smtClean="0"/>
              <a:t>‹#›</a:t>
            </a:fld>
            <a:endParaRPr kumimoji="1" lang="ja-JP" altLang="en-US"/>
          </a:p>
        </p:txBody>
      </p:sp>
    </p:spTree>
    <p:extLst>
      <p:ext uri="{BB962C8B-B14F-4D97-AF65-F5344CB8AC3E}">
        <p14:creationId xmlns:p14="http://schemas.microsoft.com/office/powerpoint/2010/main" val="1663333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0843ED7-C5CA-4217-B5FB-77255AD7E597}" type="datetimeFigureOut">
              <a:rPr kumimoji="1" lang="ja-JP" altLang="en-US" smtClean="0"/>
              <a:t>2019/12/18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602BE-D903-4F29-AD38-5DD88B231EBF}" type="slidenum">
              <a:rPr kumimoji="1" lang="ja-JP" altLang="en-US" smtClean="0"/>
              <a:t>‹#›</a:t>
            </a:fld>
            <a:endParaRPr kumimoji="1" lang="ja-JP" altLang="en-US"/>
          </a:p>
        </p:txBody>
      </p:sp>
    </p:spTree>
    <p:extLst>
      <p:ext uri="{BB962C8B-B14F-4D97-AF65-F5344CB8AC3E}">
        <p14:creationId xmlns:p14="http://schemas.microsoft.com/office/powerpoint/2010/main" val="3023188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0843ED7-C5CA-4217-B5FB-77255AD7E597}" type="datetimeFigureOut">
              <a:rPr kumimoji="1" lang="ja-JP" altLang="en-US" smtClean="0"/>
              <a:t>2019/12/18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602BE-D903-4F29-AD38-5DD88B231EBF}" type="slidenum">
              <a:rPr kumimoji="1" lang="ja-JP" altLang="en-US" smtClean="0"/>
              <a:t>‹#›</a:t>
            </a:fld>
            <a:endParaRPr kumimoji="1" lang="ja-JP" altLang="en-US"/>
          </a:p>
        </p:txBody>
      </p:sp>
    </p:spTree>
    <p:extLst>
      <p:ext uri="{BB962C8B-B14F-4D97-AF65-F5344CB8AC3E}">
        <p14:creationId xmlns:p14="http://schemas.microsoft.com/office/powerpoint/2010/main" val="3332259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0843ED7-C5CA-4217-B5FB-77255AD7E597}" type="datetimeFigureOut">
              <a:rPr kumimoji="1" lang="ja-JP" altLang="en-US" smtClean="0"/>
              <a:t>2019/12/18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602BE-D903-4F29-AD38-5DD88B231EBF}" type="slidenum">
              <a:rPr kumimoji="1" lang="ja-JP" altLang="en-US" smtClean="0"/>
              <a:t>‹#›</a:t>
            </a:fld>
            <a:endParaRPr kumimoji="1" lang="ja-JP" altLang="en-US"/>
          </a:p>
        </p:txBody>
      </p:sp>
    </p:spTree>
    <p:extLst>
      <p:ext uri="{BB962C8B-B14F-4D97-AF65-F5344CB8AC3E}">
        <p14:creationId xmlns:p14="http://schemas.microsoft.com/office/powerpoint/2010/main" val="841921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0843ED7-C5CA-4217-B5FB-77255AD7E597}" type="datetimeFigureOut">
              <a:rPr kumimoji="1" lang="ja-JP" altLang="en-US" smtClean="0"/>
              <a:t>2019/12/18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602BE-D903-4F29-AD38-5DD88B231EBF}" type="slidenum">
              <a:rPr kumimoji="1" lang="ja-JP" altLang="en-US" smtClean="0"/>
              <a:t>‹#›</a:t>
            </a:fld>
            <a:endParaRPr kumimoji="1" lang="ja-JP" altLang="en-US"/>
          </a:p>
        </p:txBody>
      </p:sp>
    </p:spTree>
    <p:extLst>
      <p:ext uri="{BB962C8B-B14F-4D97-AF65-F5344CB8AC3E}">
        <p14:creationId xmlns:p14="http://schemas.microsoft.com/office/powerpoint/2010/main" val="3000283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0843ED7-C5CA-4217-B5FB-77255AD7E597}" type="datetimeFigureOut">
              <a:rPr kumimoji="1" lang="ja-JP" altLang="en-US" smtClean="0"/>
              <a:t>2019/12/18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6602BE-D903-4F29-AD38-5DD88B231EBF}" type="slidenum">
              <a:rPr kumimoji="1" lang="ja-JP" altLang="en-US" smtClean="0"/>
              <a:t>‹#›</a:t>
            </a:fld>
            <a:endParaRPr kumimoji="1" lang="ja-JP" altLang="en-US"/>
          </a:p>
        </p:txBody>
      </p:sp>
    </p:spTree>
    <p:extLst>
      <p:ext uri="{BB962C8B-B14F-4D97-AF65-F5344CB8AC3E}">
        <p14:creationId xmlns:p14="http://schemas.microsoft.com/office/powerpoint/2010/main" val="3389763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0843ED7-C5CA-4217-B5FB-77255AD7E597}" type="datetimeFigureOut">
              <a:rPr kumimoji="1" lang="ja-JP" altLang="en-US" smtClean="0"/>
              <a:t>2019/12/18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26602BE-D903-4F29-AD38-5DD88B231EBF}" type="slidenum">
              <a:rPr kumimoji="1" lang="ja-JP" altLang="en-US" smtClean="0"/>
              <a:t>‹#›</a:t>
            </a:fld>
            <a:endParaRPr kumimoji="1" lang="ja-JP" altLang="en-US"/>
          </a:p>
        </p:txBody>
      </p:sp>
    </p:spTree>
    <p:extLst>
      <p:ext uri="{BB962C8B-B14F-4D97-AF65-F5344CB8AC3E}">
        <p14:creationId xmlns:p14="http://schemas.microsoft.com/office/powerpoint/2010/main" val="3679205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0843ED7-C5CA-4217-B5FB-77255AD7E597}" type="datetimeFigureOut">
              <a:rPr kumimoji="1" lang="ja-JP" altLang="en-US" smtClean="0"/>
              <a:t>2019/12/18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26602BE-D903-4F29-AD38-5DD88B231EBF}" type="slidenum">
              <a:rPr kumimoji="1" lang="ja-JP" altLang="en-US" smtClean="0"/>
              <a:t>‹#›</a:t>
            </a:fld>
            <a:endParaRPr kumimoji="1" lang="ja-JP" altLang="en-US"/>
          </a:p>
        </p:txBody>
      </p:sp>
    </p:spTree>
    <p:extLst>
      <p:ext uri="{BB962C8B-B14F-4D97-AF65-F5344CB8AC3E}">
        <p14:creationId xmlns:p14="http://schemas.microsoft.com/office/powerpoint/2010/main" val="1692350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843ED7-C5CA-4217-B5FB-77255AD7E597}" type="datetimeFigureOut">
              <a:rPr kumimoji="1" lang="ja-JP" altLang="en-US" smtClean="0"/>
              <a:t>2019/12/18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26602BE-D903-4F29-AD38-5DD88B231EBF}" type="slidenum">
              <a:rPr kumimoji="1" lang="ja-JP" altLang="en-US" smtClean="0"/>
              <a:t>‹#›</a:t>
            </a:fld>
            <a:endParaRPr kumimoji="1" lang="ja-JP" altLang="en-US"/>
          </a:p>
        </p:txBody>
      </p:sp>
    </p:spTree>
    <p:extLst>
      <p:ext uri="{BB962C8B-B14F-4D97-AF65-F5344CB8AC3E}">
        <p14:creationId xmlns:p14="http://schemas.microsoft.com/office/powerpoint/2010/main" val="650847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0843ED7-C5CA-4217-B5FB-77255AD7E597}" type="datetimeFigureOut">
              <a:rPr kumimoji="1" lang="ja-JP" altLang="en-US" smtClean="0"/>
              <a:t>2019/12/18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6602BE-D903-4F29-AD38-5DD88B231EBF}" type="slidenum">
              <a:rPr kumimoji="1" lang="ja-JP" altLang="en-US" smtClean="0"/>
              <a:t>‹#›</a:t>
            </a:fld>
            <a:endParaRPr kumimoji="1" lang="ja-JP" altLang="en-US"/>
          </a:p>
        </p:txBody>
      </p:sp>
    </p:spTree>
    <p:extLst>
      <p:ext uri="{BB962C8B-B14F-4D97-AF65-F5344CB8AC3E}">
        <p14:creationId xmlns:p14="http://schemas.microsoft.com/office/powerpoint/2010/main" val="3986276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0843ED7-C5CA-4217-B5FB-77255AD7E597}" type="datetimeFigureOut">
              <a:rPr kumimoji="1" lang="ja-JP" altLang="en-US" smtClean="0"/>
              <a:t>2019/12/18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6602BE-D903-4F29-AD38-5DD88B231EBF}" type="slidenum">
              <a:rPr kumimoji="1" lang="ja-JP" altLang="en-US" smtClean="0"/>
              <a:t>‹#›</a:t>
            </a:fld>
            <a:endParaRPr kumimoji="1" lang="ja-JP" altLang="en-US"/>
          </a:p>
        </p:txBody>
      </p:sp>
    </p:spTree>
    <p:extLst>
      <p:ext uri="{BB962C8B-B14F-4D97-AF65-F5344CB8AC3E}">
        <p14:creationId xmlns:p14="http://schemas.microsoft.com/office/powerpoint/2010/main" val="1727579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0843ED7-C5CA-4217-B5FB-77255AD7E597}" type="datetimeFigureOut">
              <a:rPr kumimoji="1" lang="ja-JP" altLang="en-US" smtClean="0"/>
              <a:t>2019/12/18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26602BE-D903-4F29-AD38-5DD88B231EBF}" type="slidenum">
              <a:rPr kumimoji="1" lang="ja-JP" altLang="en-US" smtClean="0"/>
              <a:t>‹#›</a:t>
            </a:fld>
            <a:endParaRPr kumimoji="1" lang="ja-JP" altLang="en-US"/>
          </a:p>
        </p:txBody>
      </p:sp>
    </p:spTree>
    <p:extLst>
      <p:ext uri="{BB962C8B-B14F-4D97-AF65-F5344CB8AC3E}">
        <p14:creationId xmlns:p14="http://schemas.microsoft.com/office/powerpoint/2010/main" val="17937601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テキスト ボックス 3"/>
          <p:cNvSpPr txBox="1"/>
          <p:nvPr/>
        </p:nvSpPr>
        <p:spPr>
          <a:xfrm>
            <a:off x="71757" y="105682"/>
            <a:ext cx="1915909" cy="300082"/>
          </a:xfrm>
          <a:prstGeom prst="rect">
            <a:avLst/>
          </a:prstGeom>
          <a:noFill/>
        </p:spPr>
        <p:txBody>
          <a:bodyPr wrap="none" rtlCol="0">
            <a:spAutoFit/>
          </a:bodyPr>
          <a:lstStyle/>
          <a:p>
            <a:r>
              <a:rPr kumimoji="1" lang="ja-JP" altLang="en-US" sz="1350" dirty="0">
                <a:latin typeface="ＤＦ特太ゴシック体" panose="020B0509000000000000" pitchFamily="49" charset="-128"/>
                <a:ea typeface="ＤＦ特太ゴシック体" panose="020B0509000000000000" pitchFamily="49" charset="-128"/>
              </a:rPr>
              <a:t>島根県消費者センター</a:t>
            </a:r>
          </a:p>
        </p:txBody>
      </p:sp>
      <p:sp>
        <p:nvSpPr>
          <p:cNvPr id="5" name="正方形/長方形 4"/>
          <p:cNvSpPr/>
          <p:nvPr/>
        </p:nvSpPr>
        <p:spPr>
          <a:xfrm>
            <a:off x="71757" y="454414"/>
            <a:ext cx="3667996" cy="484748"/>
          </a:xfrm>
          <a:prstGeom prst="rect">
            <a:avLst/>
          </a:prstGeom>
          <a:noFill/>
          <a:ln w="38100" cmpd="thickThin">
            <a:solidFill>
              <a:srgbClr val="0070C0"/>
            </a:solidFill>
            <a:prstDash val="solid"/>
          </a:ln>
        </p:spPr>
        <p:txBody>
          <a:bodyPr wrap="square" lIns="68580" tIns="34290" rIns="68580" bIns="34290" anchor="ctr" anchorCtr="0">
            <a:spAutoFit/>
          </a:bodyPr>
          <a:lstStyle/>
          <a:p>
            <a:pPr algn="dist"/>
            <a:r>
              <a:rPr lang="ja-JP" altLang="en-US" sz="2700" dirty="0">
                <a:ln w="12700">
                  <a:noFill/>
                  <a:prstDash val="solid"/>
                </a:ln>
                <a:solidFill>
                  <a:schemeClr val="accent1"/>
                </a:solidFill>
                <a:latin typeface="ＤＦ特太ゴシック体" panose="020B0509000000000000" pitchFamily="49" charset="-128"/>
                <a:ea typeface="ＤＦ特太ゴシック体" panose="020B0509000000000000" pitchFamily="49" charset="-128"/>
              </a:rPr>
              <a:t>消費者被害注意情報</a:t>
            </a:r>
          </a:p>
        </p:txBody>
      </p:sp>
      <p:sp>
        <p:nvSpPr>
          <p:cNvPr id="6" name="正方形/長方形 5"/>
          <p:cNvSpPr/>
          <p:nvPr/>
        </p:nvSpPr>
        <p:spPr>
          <a:xfrm>
            <a:off x="3932840" y="136459"/>
            <a:ext cx="2663903" cy="973036"/>
          </a:xfrm>
          <a:prstGeom prst="rect">
            <a:avLst/>
          </a:prstGeom>
          <a:noFill/>
          <a:ln w="63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350"/>
          </a:p>
        </p:txBody>
      </p:sp>
      <p:sp>
        <p:nvSpPr>
          <p:cNvPr id="7" name="テキスト ボックス 6"/>
          <p:cNvSpPr txBox="1"/>
          <p:nvPr/>
        </p:nvSpPr>
        <p:spPr>
          <a:xfrm>
            <a:off x="4059466" y="205685"/>
            <a:ext cx="2730364" cy="923330"/>
          </a:xfrm>
          <a:prstGeom prst="rect">
            <a:avLst/>
          </a:prstGeom>
          <a:noFill/>
        </p:spPr>
        <p:txBody>
          <a:bodyPr wrap="square" rtlCol="0">
            <a:spAutoFit/>
          </a:bodyPr>
          <a:lstStyle/>
          <a:p>
            <a:r>
              <a:rPr lang="ja-JP" altLang="en-US" sz="900" dirty="0">
                <a:latin typeface="ＭＳ Ｐゴシック" panose="020B0600070205080204" pitchFamily="50" charset="-128"/>
                <a:ea typeface="ＭＳ Ｐゴシック" panose="020B0600070205080204" pitchFamily="50" charset="-128"/>
              </a:rPr>
              <a:t>令和</a:t>
            </a:r>
            <a:r>
              <a:rPr lang="ja-JP" altLang="en-US" sz="900" dirty="0" smtClean="0">
                <a:latin typeface="ＭＳ Ｐゴシック" panose="020B0600070205080204" pitchFamily="50" charset="-128"/>
                <a:ea typeface="ＭＳ Ｐゴシック" panose="020B0600070205080204" pitchFamily="50" charset="-128"/>
              </a:rPr>
              <a:t>元年</a:t>
            </a:r>
            <a:r>
              <a:rPr lang="ja-JP" altLang="en-US" sz="900" dirty="0" smtClean="0">
                <a:latin typeface="ＭＳ Ｐゴシック" panose="020B0600070205080204" pitchFamily="50" charset="-128"/>
                <a:ea typeface="ＭＳ Ｐゴシック" panose="020B0600070205080204" pitchFamily="50" charset="-128"/>
              </a:rPr>
              <a:t>１２月１８日</a:t>
            </a:r>
            <a:endParaRPr lang="ja-JP" altLang="en-US" sz="900" dirty="0">
              <a:latin typeface="ＭＳ Ｐゴシック" panose="020B0600070205080204" pitchFamily="50" charset="-128"/>
              <a:ea typeface="ＭＳ Ｐゴシック" panose="020B0600070205080204" pitchFamily="50" charset="-128"/>
            </a:endParaRPr>
          </a:p>
          <a:p>
            <a:r>
              <a:rPr lang="ja-JP" altLang="en-US" sz="900" dirty="0">
                <a:latin typeface="ＭＳ Ｐゴシック" panose="020B0600070205080204" pitchFamily="50" charset="-128"/>
                <a:ea typeface="ＭＳ Ｐゴシック" panose="020B0600070205080204" pitchFamily="50" charset="-128"/>
              </a:rPr>
              <a:t>島根県消費者センター</a:t>
            </a:r>
            <a:endParaRPr lang="en-US" altLang="ja-JP" sz="900" dirty="0">
              <a:latin typeface="ＭＳ Ｐゴシック" panose="020B0600070205080204" pitchFamily="50" charset="-128"/>
              <a:ea typeface="ＭＳ Ｐゴシック" panose="020B0600070205080204" pitchFamily="50" charset="-128"/>
            </a:endParaRPr>
          </a:p>
          <a:p>
            <a:r>
              <a:rPr lang="ja-JP" altLang="en-US" sz="900" dirty="0">
                <a:latin typeface="ＭＳ Ｐゴシック" panose="020B0600070205080204" pitchFamily="50" charset="-128"/>
                <a:ea typeface="ＭＳ Ｐゴシック" panose="020B0600070205080204" pitchFamily="50" charset="-128"/>
              </a:rPr>
              <a:t>　　　　　　　　空岡（啓発）・坪内（相談）</a:t>
            </a:r>
          </a:p>
          <a:p>
            <a:r>
              <a:rPr lang="en-US" altLang="ja-JP" sz="900" dirty="0">
                <a:latin typeface="ＭＳ Ｐゴシック" panose="020B0600070205080204" pitchFamily="50" charset="-128"/>
                <a:ea typeface="ＭＳ Ｐゴシック" panose="020B0600070205080204" pitchFamily="50" charset="-128"/>
              </a:rPr>
              <a:t>Tel:0852-22-5103</a:t>
            </a:r>
          </a:p>
          <a:p>
            <a:r>
              <a:rPr lang="en-US" altLang="ja-JP" sz="900" dirty="0">
                <a:latin typeface="ＭＳ Ｐゴシック" panose="020B0600070205080204" pitchFamily="50" charset="-128"/>
                <a:ea typeface="ＭＳ Ｐゴシック" panose="020B0600070205080204" pitchFamily="50" charset="-128"/>
              </a:rPr>
              <a:t>Fax:0852-32-5918</a:t>
            </a:r>
          </a:p>
          <a:p>
            <a:r>
              <a:rPr lang="en-US" altLang="ja-JP" sz="900" dirty="0" err="1">
                <a:latin typeface="ＭＳ Ｐゴシック" panose="020B0600070205080204" pitchFamily="50" charset="-128"/>
                <a:ea typeface="ＭＳ Ｐゴシック" panose="020B0600070205080204" pitchFamily="50" charset="-128"/>
              </a:rPr>
              <a:t>E-Mail:syohisen@pref.shimane.lg.jp</a:t>
            </a:r>
            <a:endParaRPr lang="ja-JP" altLang="en-US" sz="900" dirty="0">
              <a:latin typeface="ＭＳ Ｐゴシック" panose="020B0600070205080204" pitchFamily="50" charset="-128"/>
              <a:ea typeface="ＭＳ Ｐゴシック" panose="020B0600070205080204" pitchFamily="50" charset="-128"/>
            </a:endParaRPr>
          </a:p>
        </p:txBody>
      </p:sp>
      <p:sp>
        <p:nvSpPr>
          <p:cNvPr id="8" name="テキスト ボックス 7"/>
          <p:cNvSpPr txBox="1"/>
          <p:nvPr/>
        </p:nvSpPr>
        <p:spPr>
          <a:xfrm>
            <a:off x="2454352" y="924052"/>
            <a:ext cx="1396536" cy="300082"/>
          </a:xfrm>
          <a:prstGeom prst="rect">
            <a:avLst/>
          </a:prstGeom>
          <a:noFill/>
        </p:spPr>
        <p:txBody>
          <a:bodyPr wrap="none" rtlCol="0">
            <a:spAutoFit/>
          </a:bodyPr>
          <a:lstStyle/>
          <a:p>
            <a:r>
              <a:rPr kumimoji="1" lang="ja-JP" altLang="en-US" sz="1350" dirty="0" smtClean="0">
                <a:latin typeface="ＤＦ特太ゴシック体" panose="020B0509000000000000" pitchFamily="49" charset="-128"/>
                <a:ea typeface="ＤＦ特太ゴシック体" panose="020B0509000000000000" pitchFamily="49" charset="-128"/>
              </a:rPr>
              <a:t>２０１９０４号</a:t>
            </a:r>
            <a:endParaRPr kumimoji="1" lang="ja-JP" altLang="en-US" sz="1350" dirty="0">
              <a:latin typeface="ＤＦ特太ゴシック体" panose="020B0509000000000000" pitchFamily="49" charset="-128"/>
              <a:ea typeface="ＤＦ特太ゴシック体" panose="020B0509000000000000" pitchFamily="49" charset="-128"/>
            </a:endParaRPr>
          </a:p>
        </p:txBody>
      </p:sp>
      <p:cxnSp>
        <p:nvCxnSpPr>
          <p:cNvPr id="13" name="直線コネクタ 12"/>
          <p:cNvCxnSpPr/>
          <p:nvPr/>
        </p:nvCxnSpPr>
        <p:spPr>
          <a:xfrm>
            <a:off x="0" y="1388200"/>
            <a:ext cx="6854691" cy="0"/>
          </a:xfrm>
          <a:prstGeom prst="line">
            <a:avLst/>
          </a:prstGeom>
          <a:ln/>
        </p:spPr>
        <p:style>
          <a:lnRef idx="3">
            <a:schemeClr val="dk1"/>
          </a:lnRef>
          <a:fillRef idx="0">
            <a:schemeClr val="dk1"/>
          </a:fillRef>
          <a:effectRef idx="2">
            <a:schemeClr val="dk1"/>
          </a:effectRef>
          <a:fontRef idx="minor">
            <a:schemeClr val="tx1"/>
          </a:fontRef>
        </p:style>
      </p:cxnSp>
      <p:cxnSp>
        <p:nvCxnSpPr>
          <p:cNvPr id="15" name="直線コネクタ 14"/>
          <p:cNvCxnSpPr/>
          <p:nvPr/>
        </p:nvCxnSpPr>
        <p:spPr>
          <a:xfrm>
            <a:off x="-16153" y="2193662"/>
            <a:ext cx="6854691" cy="0"/>
          </a:xfrm>
          <a:prstGeom prst="line">
            <a:avLst/>
          </a:prstGeom>
          <a:ln/>
        </p:spPr>
        <p:style>
          <a:lnRef idx="3">
            <a:schemeClr val="dk1"/>
          </a:lnRef>
          <a:fillRef idx="0">
            <a:schemeClr val="dk1"/>
          </a:fillRef>
          <a:effectRef idx="2">
            <a:schemeClr val="dk1"/>
          </a:effectRef>
          <a:fontRef idx="minor">
            <a:schemeClr val="tx1"/>
          </a:fontRef>
        </p:style>
      </p:cxnSp>
      <p:grpSp>
        <p:nvGrpSpPr>
          <p:cNvPr id="33" name="グループ化 32"/>
          <p:cNvGrpSpPr/>
          <p:nvPr/>
        </p:nvGrpSpPr>
        <p:grpSpPr>
          <a:xfrm>
            <a:off x="569139" y="9406996"/>
            <a:ext cx="6563498" cy="524816"/>
            <a:chOff x="16282090" y="9531344"/>
            <a:chExt cx="31189211" cy="728499"/>
          </a:xfrm>
        </p:grpSpPr>
        <p:pic>
          <p:nvPicPr>
            <p:cNvPr id="34" name="図 33"/>
            <p:cNvPicPr>
              <a:picLocks noChangeAspect="1"/>
            </p:cNvPicPr>
            <p:nvPr/>
          </p:nvPicPr>
          <p:blipFill>
            <a:blip r:embed="rId2" cstate="print">
              <a:extLst>
                <a:ext uri="{BEBA8EAE-BF5A-486C-A8C5-ECC9F3942E4B}">
                  <a14:imgProps xmlns:a14="http://schemas.microsoft.com/office/drawing/2010/main">
                    <a14:imgLayer r:embed="rId3">
                      <a14:imgEffect>
                        <a14:backgroundRemoval t="0" b="99391" l="0" r="100000">
                          <a14:foregroundMark x1="43424" y1="25558" x2="43424" y2="25558"/>
                          <a14:foregroundMark x1="61787" y1="22110" x2="61787" y2="22110"/>
                          <a14:foregroundMark x1="61042" y1="29817" x2="61042" y2="29817"/>
                          <a14:foregroundMark x1="56576" y1="25558" x2="56576" y2="25558"/>
                          <a14:foregroundMark x1="44913" y1="22110" x2="44913" y2="22110"/>
                          <a14:foregroundMark x1="63275" y1="26775" x2="63275" y2="26775"/>
                          <a14:foregroundMark x1="42680" y1="31034" x2="42680" y2="31034"/>
                          <a14:foregroundMark x1="46402" y1="28600" x2="46402" y2="28600"/>
                          <a14:foregroundMark x1="58809" y1="22110" x2="58809" y2="22110"/>
                          <a14:foregroundMark x1="46402" y1="24949" x2="46402" y2="24949"/>
                        </a14:backgroundRemoval>
                      </a14:imgEffect>
                    </a14:imgLayer>
                  </a14:imgProps>
                </a:ext>
                <a:ext uri="{28A0092B-C50C-407E-A947-70E740481C1C}">
                  <a14:useLocalDpi xmlns:a14="http://schemas.microsoft.com/office/drawing/2010/main" val="0"/>
                </a:ext>
              </a:extLst>
            </a:blip>
            <a:stretch>
              <a:fillRect/>
            </a:stretch>
          </p:blipFill>
          <p:spPr>
            <a:xfrm>
              <a:off x="43015949" y="9628705"/>
              <a:ext cx="1880054" cy="631138"/>
            </a:xfrm>
            <a:prstGeom prst="rect">
              <a:avLst/>
            </a:prstGeom>
          </p:spPr>
        </p:pic>
        <p:sp>
          <p:nvSpPr>
            <p:cNvPr id="39" name="正方形/長方形 38"/>
            <p:cNvSpPr/>
            <p:nvPr/>
          </p:nvSpPr>
          <p:spPr>
            <a:xfrm>
              <a:off x="16282090" y="9660163"/>
              <a:ext cx="11667392" cy="551834"/>
            </a:xfrm>
            <a:prstGeom prst="rect">
              <a:avLst/>
            </a:prstGeom>
          </p:spPr>
          <p:txBody>
            <a:bodyPr wrap="square" anchor="ctr" anchorCtr="0">
              <a:spAutoFit/>
            </a:bodyPr>
            <a:lstStyle/>
            <a:p>
              <a:r>
                <a:rPr lang="ja-JP" altLang="en-US" sz="750" dirty="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トラブル相談は</a:t>
              </a:r>
              <a:endParaRPr lang="en-US" altLang="ja-JP" sz="900" dirty="0">
                <a:latin typeface="HG丸ｺﾞｼｯｸM-PRO" panose="020F0600000000000000" pitchFamily="50" charset="-128"/>
                <a:ea typeface="HG丸ｺﾞｼｯｸM-PRO" panose="020F0600000000000000" pitchFamily="50" charset="-128"/>
              </a:endParaRPr>
            </a:p>
            <a:p>
              <a:pPr>
                <a:lnSpc>
                  <a:spcPts val="1275"/>
                </a:lnSpc>
              </a:pPr>
              <a:r>
                <a:rPr lang="ja-JP" altLang="en-US" sz="1200" dirty="0" smtClean="0">
                  <a:latin typeface="+mn-ea"/>
                </a:rPr>
                <a:t>　　消費者</a:t>
              </a:r>
              <a:r>
                <a:rPr lang="ja-JP" altLang="en-US" sz="1200" dirty="0">
                  <a:latin typeface="+mn-ea"/>
                </a:rPr>
                <a:t>ホットライン</a:t>
              </a:r>
            </a:p>
          </p:txBody>
        </p:sp>
        <p:sp>
          <p:nvSpPr>
            <p:cNvPr id="40" name="正方形/長方形 39"/>
            <p:cNvSpPr/>
            <p:nvPr/>
          </p:nvSpPr>
          <p:spPr>
            <a:xfrm>
              <a:off x="25944537" y="9531344"/>
              <a:ext cx="13427265" cy="706659"/>
            </a:xfrm>
            <a:prstGeom prst="rect">
              <a:avLst/>
            </a:prstGeom>
            <a:noFill/>
          </p:spPr>
          <p:txBody>
            <a:bodyPr wrap="square" lIns="68580" tIns="34290" rIns="68580" bIns="34290">
              <a:spAutoFit/>
              <a:scene3d>
                <a:camera prst="orthographicFront"/>
                <a:lightRig rig="soft" dir="tl">
                  <a:rot lat="0" lon="0" rev="0"/>
                </a:lightRig>
              </a:scene3d>
              <a:sp3d contourW="25400" prstMaterial="matte">
                <a:contourClr>
                  <a:schemeClr val="accent2">
                    <a:tint val="20000"/>
                  </a:schemeClr>
                </a:contourClr>
              </a:sp3d>
            </a:bodyPr>
            <a:lstStyle/>
            <a:p>
              <a:pPr algn="ctr"/>
              <a:r>
                <a:rPr lang="ja-JP" altLang="en-US" sz="2800" b="1" spc="38" dirty="0">
                  <a:ln w="11430">
                    <a:noFill/>
                  </a:ln>
                  <a:solidFill>
                    <a:srgbClr val="FF0000"/>
                  </a:solidFill>
                  <a:effectLst>
                    <a:outerShdw blurRad="50800" dist="38100" dir="2700000" algn="tl" rotWithShape="0">
                      <a:prstClr val="black">
                        <a:alpha val="40000"/>
                      </a:prstClr>
                    </a:outerShdw>
                  </a:effectLst>
                  <a:latin typeface="HGS創英角ｺﾞｼｯｸUB" panose="020B0900000000000000" pitchFamily="50" charset="-128"/>
                  <a:ea typeface="HGS創英角ｺﾞｼｯｸUB" panose="020B0900000000000000" pitchFamily="50" charset="-128"/>
                </a:rPr>
                <a:t>１８８</a:t>
              </a:r>
            </a:p>
          </p:txBody>
        </p:sp>
        <p:sp>
          <p:nvSpPr>
            <p:cNvPr id="41" name="テキスト ボックス 40"/>
            <p:cNvSpPr txBox="1"/>
            <p:nvPr/>
          </p:nvSpPr>
          <p:spPr>
            <a:xfrm>
              <a:off x="36662733" y="9594298"/>
              <a:ext cx="5138416" cy="341781"/>
            </a:xfrm>
            <a:prstGeom prst="rect">
              <a:avLst/>
            </a:prstGeom>
            <a:noFill/>
          </p:spPr>
          <p:txBody>
            <a:bodyPr wrap="square" rtlCol="0">
              <a:spAutoFit/>
            </a:bodyPr>
            <a:lstStyle/>
            <a:p>
              <a:r>
                <a:rPr kumimoji="1" lang="ja-JP" altLang="en-US" sz="800" dirty="0">
                  <a:latin typeface="ＤＦ特太ゴシック体" panose="020B0509000000000000" pitchFamily="49" charset="-128"/>
                  <a:ea typeface="ＤＦ特太ゴシック体" panose="020B0509000000000000" pitchFamily="49" charset="-128"/>
                </a:rPr>
                <a:t>　</a:t>
              </a:r>
              <a:r>
                <a:rPr kumimoji="1" lang="ja-JP" altLang="en-US" sz="1000" dirty="0">
                  <a:latin typeface="ＤＦ特太ゴシック体" panose="020B0509000000000000" pitchFamily="49" charset="-128"/>
                  <a:ea typeface="ＤＦ特太ゴシック体" panose="020B0509000000000000" pitchFamily="49" charset="-128"/>
                </a:rPr>
                <a:t>泣き寝入り</a:t>
              </a:r>
              <a:r>
                <a:rPr kumimoji="1" lang="ja-JP" altLang="en-US" sz="800" dirty="0">
                  <a:latin typeface="ＤＦ特太ゴシック体" panose="020B0509000000000000" pitchFamily="49" charset="-128"/>
                  <a:ea typeface="ＤＦ特太ゴシック体" panose="020B0509000000000000" pitchFamily="49" charset="-128"/>
                </a:rPr>
                <a:t>は</a:t>
              </a:r>
            </a:p>
          </p:txBody>
        </p:sp>
        <p:sp>
          <p:nvSpPr>
            <p:cNvPr id="42" name="テキスト ボックス 41"/>
            <p:cNvSpPr txBox="1"/>
            <p:nvPr/>
          </p:nvSpPr>
          <p:spPr>
            <a:xfrm>
              <a:off x="35313915" y="9794702"/>
              <a:ext cx="12157386" cy="430547"/>
            </a:xfrm>
            <a:prstGeom prst="rect">
              <a:avLst/>
            </a:prstGeom>
            <a:noFill/>
          </p:spPr>
          <p:txBody>
            <a:bodyPr wrap="square" rtlCol="0">
              <a:spAutoFit/>
            </a:bodyPr>
            <a:lstStyle/>
            <a:p>
              <a:r>
                <a:rPr kumimoji="1" lang="ja-JP" altLang="en-US" sz="1400" b="1" dirty="0" smtClean="0">
                  <a:solidFill>
                    <a:srgbClr val="FF0000"/>
                  </a:solidFill>
                  <a:latin typeface="ＤＦ特太ゴシック体" panose="020B0509000000000000" pitchFamily="49" charset="-128"/>
                  <a:ea typeface="ＤＦ特太ゴシック体" panose="020B0509000000000000" pitchFamily="49" charset="-128"/>
                </a:rPr>
                <a:t>（</a:t>
              </a:r>
              <a:r>
                <a:rPr kumimoji="1" lang="ja-JP" altLang="en-US" sz="1100" b="1" dirty="0" smtClean="0">
                  <a:solidFill>
                    <a:srgbClr val="FF0000"/>
                  </a:solidFill>
                  <a:latin typeface="ＤＦ特太ゴシック体" panose="020B0509000000000000" pitchFamily="49" charset="-128"/>
                  <a:ea typeface="ＤＦ特太ゴシック体" panose="020B0509000000000000" pitchFamily="49" charset="-128"/>
                </a:rPr>
                <a:t>い </a:t>
              </a:r>
              <a:r>
                <a:rPr kumimoji="1" lang="ja-JP" altLang="en-US" sz="1100" b="1" dirty="0">
                  <a:solidFill>
                    <a:srgbClr val="FF0000"/>
                  </a:solidFill>
                  <a:latin typeface="ＤＦ特太ゴシック体" panose="020B0509000000000000" pitchFamily="49" charset="-128"/>
                  <a:ea typeface="ＤＦ特太ゴシック体" panose="020B0509000000000000" pitchFamily="49" charset="-128"/>
                </a:rPr>
                <a:t>　 や     </a:t>
              </a:r>
              <a:r>
                <a:rPr kumimoji="1" lang="ja-JP" altLang="en-US" sz="1100" b="1" dirty="0" smtClean="0">
                  <a:solidFill>
                    <a:srgbClr val="FF0000"/>
                  </a:solidFill>
                  <a:latin typeface="ＤＦ特太ゴシック体" panose="020B0509000000000000" pitchFamily="49" charset="-128"/>
                  <a:ea typeface="ＤＦ特太ゴシック体" panose="020B0509000000000000" pitchFamily="49" charset="-128"/>
                </a:rPr>
                <a:t>や）</a:t>
              </a:r>
              <a:endParaRPr kumimoji="1" lang="ja-JP" altLang="en-US" sz="1100" b="1" dirty="0">
                <a:solidFill>
                  <a:srgbClr val="FF0000"/>
                </a:solidFill>
                <a:latin typeface="ＤＦ特太ゴシック体" panose="020B0509000000000000" pitchFamily="49" charset="-128"/>
                <a:ea typeface="ＤＦ特太ゴシック体" panose="020B0509000000000000" pitchFamily="49" charset="-128"/>
              </a:endParaRPr>
            </a:p>
          </p:txBody>
        </p:sp>
        <p:sp>
          <p:nvSpPr>
            <p:cNvPr id="44" name="角丸四角形 43"/>
            <p:cNvSpPr/>
            <p:nvPr/>
          </p:nvSpPr>
          <p:spPr>
            <a:xfrm>
              <a:off x="24942144" y="9787200"/>
              <a:ext cx="4715315" cy="36920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ln w="0"/>
                  <a:solidFill>
                    <a:schemeClr val="tx1"/>
                  </a:solidFill>
                </a:rPr>
                <a:t>局番なしの</a:t>
              </a:r>
              <a:endParaRPr lang="ja-JP" altLang="en-US" sz="1100" dirty="0"/>
            </a:p>
          </p:txBody>
        </p:sp>
      </p:grpSp>
      <p:sp>
        <p:nvSpPr>
          <p:cNvPr id="24" name="減算 23"/>
          <p:cNvSpPr/>
          <p:nvPr/>
        </p:nvSpPr>
        <p:spPr>
          <a:xfrm>
            <a:off x="-1186988" y="9441319"/>
            <a:ext cx="9290671" cy="45719"/>
          </a:xfrm>
          <a:prstGeom prst="mathMinus">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905790" y="1466411"/>
            <a:ext cx="6194986" cy="677108"/>
          </a:xfrm>
          <a:prstGeom prst="rect">
            <a:avLst/>
          </a:prstGeom>
          <a:noFill/>
        </p:spPr>
        <p:txBody>
          <a:bodyPr wrap="square" rtlCol="0">
            <a:spAutoFit/>
          </a:bodyPr>
          <a:lstStyle/>
          <a:p>
            <a:r>
              <a:rPr kumimoji="1" lang="ja-JP" altLang="en-US" sz="2000" b="1" dirty="0" smtClean="0">
                <a:solidFill>
                  <a:srgbClr val="002060"/>
                </a:solidFill>
              </a:rPr>
              <a:t>「定期購入」に関する相談が増えています</a:t>
            </a:r>
            <a:endParaRPr kumimoji="1" lang="en-US" altLang="ja-JP" sz="2000" b="1" dirty="0" smtClean="0">
              <a:solidFill>
                <a:srgbClr val="002060"/>
              </a:solidFill>
            </a:endParaRPr>
          </a:p>
          <a:p>
            <a:endParaRPr kumimoji="1" lang="ja-JP" altLang="en-US" dirty="0"/>
          </a:p>
        </p:txBody>
      </p:sp>
      <p:sp>
        <p:nvSpPr>
          <p:cNvPr id="60" name="正方形/長方形 59"/>
          <p:cNvSpPr/>
          <p:nvPr/>
        </p:nvSpPr>
        <p:spPr>
          <a:xfrm>
            <a:off x="666577" y="2391260"/>
            <a:ext cx="5665050" cy="1266808"/>
          </a:xfrm>
          <a:prstGeom prst="rect">
            <a:avLst/>
          </a:prstGeom>
          <a:ln>
            <a:solidFill>
              <a:schemeClr val="bg2">
                <a:lumMod val="75000"/>
              </a:schemeClr>
            </a:solidFill>
          </a:ln>
        </p:spPr>
        <p:style>
          <a:lnRef idx="2">
            <a:schemeClr val="accent5"/>
          </a:lnRef>
          <a:fillRef idx="1">
            <a:schemeClr val="lt1"/>
          </a:fillRef>
          <a:effectRef idx="0">
            <a:schemeClr val="accent5"/>
          </a:effectRef>
          <a:fontRef idx="minor">
            <a:schemeClr val="dk1"/>
          </a:fontRef>
        </p:style>
        <p:txBody>
          <a:bodyPr rtlCol="0" anchor="ctr"/>
          <a:lstStyle/>
          <a:p>
            <a:r>
              <a:rPr kumimoji="1" lang="ja-JP" altLang="en-US" sz="1400" dirty="0" smtClean="0"/>
              <a:t>　　</a:t>
            </a:r>
            <a:r>
              <a:rPr kumimoji="1" lang="ja-JP" altLang="en-US" sz="1400" b="1" dirty="0" smtClean="0"/>
              <a:t>「お試し」のつもりが実は「定期購入」だった・・・</a:t>
            </a:r>
            <a:endParaRPr kumimoji="1" lang="en-US" altLang="ja-JP" sz="1400" b="1" dirty="0" smtClean="0"/>
          </a:p>
          <a:p>
            <a:endParaRPr kumimoji="1" lang="en-US" altLang="ja-JP" sz="1400" dirty="0" smtClean="0"/>
          </a:p>
          <a:p>
            <a:r>
              <a:rPr kumimoji="1" lang="ja-JP" altLang="en-US" sz="1200" dirty="0" smtClean="0"/>
              <a:t>スマートフォンのＳＮＳに表示された広告やホームページで「お試し価格」といった表示に惹かれて申し込んだら実は定期購入になっていた。支払いたくない、解約したいが事業者と連絡がとれない等の定期購入に関する相談が増加しています。</a:t>
            </a:r>
            <a:endParaRPr kumimoji="1" lang="en-US" altLang="ja-JP" sz="1200" dirty="0" smtClean="0"/>
          </a:p>
        </p:txBody>
      </p:sp>
      <p:sp>
        <p:nvSpPr>
          <p:cNvPr id="68" name="正方形/長方形 67"/>
          <p:cNvSpPr/>
          <p:nvPr/>
        </p:nvSpPr>
        <p:spPr>
          <a:xfrm>
            <a:off x="11402" y="3905208"/>
            <a:ext cx="3071334" cy="318035"/>
          </a:xfrm>
          <a:prstGeom prst="rect">
            <a:avLst/>
          </a:prstGeom>
          <a:solidFill>
            <a:schemeClr val="accent4">
              <a:lumMod val="60000"/>
              <a:lumOff val="40000"/>
            </a:schemeClr>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ja-JP" altLang="en-US" sz="1400" b="1" dirty="0" smtClean="0">
                <a:solidFill>
                  <a:srgbClr val="002060"/>
                </a:solidFill>
              </a:rPr>
              <a:t>前年度同時期と比べ約２倍のペース</a:t>
            </a:r>
            <a:endParaRPr kumimoji="1" lang="ja-JP" altLang="en-US" sz="1400" b="1" dirty="0">
              <a:solidFill>
                <a:srgbClr val="002060"/>
              </a:solidFill>
            </a:endParaRPr>
          </a:p>
        </p:txBody>
      </p:sp>
      <p:sp>
        <p:nvSpPr>
          <p:cNvPr id="73" name="正方形/長方形 72"/>
          <p:cNvSpPr/>
          <p:nvPr/>
        </p:nvSpPr>
        <p:spPr>
          <a:xfrm>
            <a:off x="145" y="4290762"/>
            <a:ext cx="3747427" cy="2005017"/>
          </a:xfrm>
          <a:prstGeom prst="rect">
            <a:avLst/>
          </a:prstGeom>
          <a:ln w="9525">
            <a:solidFill>
              <a:schemeClr val="accent2"/>
            </a:solidFill>
            <a:prstDash val="sysDot"/>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000" dirty="0" smtClean="0"/>
              <a:t>◇島根県消費者センターおよび市町村の消費生活相談窓口に寄せられた通信販売サイトにおける「定期購入」に</a:t>
            </a:r>
            <a:r>
              <a:rPr kumimoji="1" lang="ja-JP" altLang="en-US" sz="1000" dirty="0" smtClean="0"/>
              <a:t>関する相談は</a:t>
            </a:r>
            <a:r>
              <a:rPr kumimoji="1" lang="ja-JP" altLang="en-US" sz="1000" dirty="0" smtClean="0"/>
              <a:t>、２０１８年度は１年間で１３１件で、このうち上半期（</a:t>
            </a:r>
            <a:r>
              <a:rPr kumimoji="1" lang="ja-JP" altLang="en-US" sz="1000" dirty="0" smtClean="0"/>
              <a:t>４～</a:t>
            </a:r>
            <a:r>
              <a:rPr kumimoji="1" lang="ja-JP" altLang="en-US" sz="1000" dirty="0" smtClean="0"/>
              <a:t>９月）には６０件の相談がありましたが、今年度は上半期だけで既に約１２０件の相談が寄せられています。</a:t>
            </a:r>
            <a:endParaRPr kumimoji="1" lang="en-US" altLang="ja-JP" sz="1000" dirty="0" smtClean="0"/>
          </a:p>
          <a:p>
            <a:r>
              <a:rPr kumimoji="1" lang="ja-JP" altLang="en-US" sz="1000" dirty="0" smtClean="0"/>
              <a:t>　国民生活センターの発表資料によると</a:t>
            </a:r>
            <a:r>
              <a:rPr kumimoji="1" lang="ja-JP" altLang="en-US" sz="1000" dirty="0" smtClean="0"/>
              <a:t>、定期購入に関する相談は</a:t>
            </a:r>
            <a:r>
              <a:rPr kumimoji="1" lang="ja-JP" altLang="en-US" sz="1000" dirty="0" smtClean="0"/>
              <a:t>５年前の２０１４年度（</a:t>
            </a:r>
            <a:r>
              <a:rPr kumimoji="1" lang="en-US" altLang="ja-JP" sz="1000" dirty="0" smtClean="0"/>
              <a:t>1,786</a:t>
            </a:r>
            <a:r>
              <a:rPr kumimoji="1" lang="ja-JP" altLang="en-US" sz="1000" dirty="0" smtClean="0"/>
              <a:t>件）に比べ、２０１８年度（</a:t>
            </a:r>
            <a:r>
              <a:rPr kumimoji="1" lang="en-US" altLang="ja-JP" sz="1000" dirty="0" smtClean="0"/>
              <a:t>21,693</a:t>
            </a:r>
            <a:r>
              <a:rPr kumimoji="1" lang="ja-JP" altLang="en-US" sz="1000" dirty="0" smtClean="0"/>
              <a:t>件）は約１２倍に増加しており、スマートフォン等の普及によって通信販売が気軽に行えるようになったことに伴い、定期購入に関わるトラブルも増加しています。</a:t>
            </a:r>
            <a:endParaRPr kumimoji="1" lang="en-US" altLang="ja-JP" sz="1000" dirty="0" smtClean="0"/>
          </a:p>
        </p:txBody>
      </p:sp>
      <p:sp>
        <p:nvSpPr>
          <p:cNvPr id="76" name="正方形/長方形 75"/>
          <p:cNvSpPr/>
          <p:nvPr/>
        </p:nvSpPr>
        <p:spPr>
          <a:xfrm>
            <a:off x="37412" y="6371277"/>
            <a:ext cx="3473004" cy="345037"/>
          </a:xfrm>
          <a:prstGeom prst="rect">
            <a:avLst/>
          </a:prstGeom>
          <a:solidFill>
            <a:schemeClr val="accent4">
              <a:lumMod val="60000"/>
              <a:lumOff val="40000"/>
            </a:schemeClr>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ja-JP" altLang="en-US" sz="1400" b="1" dirty="0" smtClean="0">
                <a:solidFill>
                  <a:srgbClr val="002060"/>
                </a:solidFill>
              </a:rPr>
              <a:t>若年者からの相談が増加している傾向も</a:t>
            </a:r>
            <a:endParaRPr kumimoji="1" lang="ja-JP" altLang="en-US" sz="1400" b="1" dirty="0">
              <a:solidFill>
                <a:srgbClr val="002060"/>
              </a:solidFill>
            </a:endParaRPr>
          </a:p>
        </p:txBody>
      </p:sp>
      <p:sp>
        <p:nvSpPr>
          <p:cNvPr id="78" name="正方形/長方形 77"/>
          <p:cNvSpPr/>
          <p:nvPr/>
        </p:nvSpPr>
        <p:spPr>
          <a:xfrm>
            <a:off x="6412" y="6811016"/>
            <a:ext cx="3312111" cy="1205230"/>
          </a:xfrm>
          <a:prstGeom prst="rect">
            <a:avLst/>
          </a:prstGeom>
          <a:ln w="9525">
            <a:solidFill>
              <a:schemeClr val="accent2"/>
            </a:solidFill>
            <a:prstDash val="sysDot"/>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000" dirty="0" smtClean="0"/>
              <a:t>◇また、今年度の相談の傾向として若年者からの相談が増加していることが挙げられます。</a:t>
            </a:r>
            <a:endParaRPr kumimoji="1" lang="en-US" altLang="ja-JP" sz="1000" dirty="0" smtClean="0"/>
          </a:p>
          <a:p>
            <a:r>
              <a:rPr kumimoji="1" lang="ja-JP" altLang="en-US" sz="1000" dirty="0" smtClean="0"/>
              <a:t>　これは、若年者層におけるスマートフォンの普及とともに、「１回だけのお試し」であれば、中高生のお小遣いでまかなえる額が掲示されているからです。</a:t>
            </a:r>
            <a:endParaRPr kumimoji="1" lang="ja-JP" altLang="en-US" sz="1000" dirty="0"/>
          </a:p>
        </p:txBody>
      </p:sp>
      <p:sp>
        <p:nvSpPr>
          <p:cNvPr id="82" name="正方形/長方形 81"/>
          <p:cNvSpPr/>
          <p:nvPr/>
        </p:nvSpPr>
        <p:spPr>
          <a:xfrm>
            <a:off x="157799" y="8549749"/>
            <a:ext cx="6310597" cy="891977"/>
          </a:xfrm>
          <a:prstGeom prst="rect">
            <a:avLst/>
          </a:prstGeom>
          <a:ln>
            <a:solidFill>
              <a:srgbClr val="FF5050"/>
            </a:solidFill>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900" dirty="0" smtClean="0"/>
              <a:t>定期</a:t>
            </a:r>
            <a:r>
              <a:rPr kumimoji="1" lang="ja-JP" altLang="en-US" sz="900" dirty="0" smtClean="0"/>
              <a:t>購入になることを意図的に分かりにくく表示している事業</a:t>
            </a:r>
            <a:r>
              <a:rPr kumimoji="1" lang="ja-JP" altLang="en-US" sz="900" dirty="0" smtClean="0"/>
              <a:t>者もみられます。</a:t>
            </a:r>
            <a:endParaRPr kumimoji="1" lang="en-US" altLang="ja-JP" sz="900" dirty="0" smtClean="0"/>
          </a:p>
          <a:p>
            <a:r>
              <a:rPr kumimoji="1" lang="ja-JP" altLang="en-US" sz="900" dirty="0" smtClean="0"/>
              <a:t>ネット通販では、申し込む前に次の点を確認しましょう。</a:t>
            </a:r>
            <a:endParaRPr kumimoji="1" lang="en-US" altLang="ja-JP" sz="900" dirty="0" smtClean="0"/>
          </a:p>
          <a:p>
            <a:r>
              <a:rPr kumimoji="1" lang="ja-JP" altLang="en-US" sz="900" b="1" dirty="0" smtClean="0"/>
              <a:t>◯「定期購入が条件となっていないか」など契約内容の確認</a:t>
            </a:r>
            <a:endParaRPr kumimoji="1" lang="en-US" altLang="ja-JP" sz="900" b="1" dirty="0" smtClean="0"/>
          </a:p>
          <a:p>
            <a:r>
              <a:rPr kumimoji="1" lang="ja-JP" altLang="en-US" sz="900" b="1" dirty="0" smtClean="0"/>
              <a:t>◯「解約・返品の可・不可、時期、状態」などの解約条件の確認</a:t>
            </a:r>
            <a:endParaRPr kumimoji="1" lang="en-US" altLang="ja-JP" sz="900" b="1" dirty="0" smtClean="0"/>
          </a:p>
          <a:p>
            <a:r>
              <a:rPr kumimoji="1" lang="ja-JP" altLang="en-US" sz="900" dirty="0" smtClean="0">
                <a:solidFill>
                  <a:srgbClr val="FF0000"/>
                </a:solidFill>
              </a:rPr>
              <a:t>その他、申込み画面や業者との記録はスクリーンショットを撮るなどして残しておくようにしましょう。</a:t>
            </a:r>
            <a:endParaRPr kumimoji="1" lang="en-US" altLang="ja-JP" sz="900" dirty="0" smtClean="0">
              <a:solidFill>
                <a:srgbClr val="FF0000"/>
              </a:solidFill>
            </a:endParaRPr>
          </a:p>
          <a:p>
            <a:r>
              <a:rPr kumimoji="1" lang="ja-JP" altLang="en-US" sz="900" dirty="0" smtClean="0"/>
              <a:t>トラブルになった場合は、お近くの消費生活センター等へご相談ください。</a:t>
            </a:r>
            <a:endParaRPr kumimoji="1" lang="en-US" altLang="ja-JP" sz="900" dirty="0" smtClean="0"/>
          </a:p>
        </p:txBody>
      </p:sp>
      <p:sp>
        <p:nvSpPr>
          <p:cNvPr id="83" name="正方形/長方形 82"/>
          <p:cNvSpPr/>
          <p:nvPr/>
        </p:nvSpPr>
        <p:spPr>
          <a:xfrm>
            <a:off x="145770" y="8307385"/>
            <a:ext cx="1516698" cy="247740"/>
          </a:xfrm>
          <a:prstGeom prst="rect">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HGPｺﾞｼｯｸE" panose="020B0900000000000000" pitchFamily="50" charset="-128"/>
                <a:ea typeface="HGPｺﾞｼｯｸE" panose="020B0900000000000000" pitchFamily="50" charset="-128"/>
              </a:rPr>
              <a:t>アドバイス</a:t>
            </a:r>
            <a:endParaRPr kumimoji="1" lang="ja-JP" altLang="en-US" sz="1600" dirty="0">
              <a:latin typeface="HGPｺﾞｼｯｸE" panose="020B0900000000000000" pitchFamily="50" charset="-128"/>
              <a:ea typeface="HGPｺﾞｼｯｸE" panose="020B0900000000000000" pitchFamily="50" charset="-128"/>
            </a:endParaRPr>
          </a:p>
        </p:txBody>
      </p:sp>
      <p:graphicFrame>
        <p:nvGraphicFramePr>
          <p:cNvPr id="14" name="グラフ 13"/>
          <p:cNvGraphicFramePr/>
          <p:nvPr>
            <p:extLst>
              <p:ext uri="{D42A27DB-BD31-4B8C-83A1-F6EECF244321}">
                <p14:modId xmlns:p14="http://schemas.microsoft.com/office/powerpoint/2010/main" val="296434151"/>
              </p:ext>
            </p:extLst>
          </p:nvPr>
        </p:nvGraphicFramePr>
        <p:xfrm>
          <a:off x="3850888" y="3837358"/>
          <a:ext cx="3051746" cy="2081460"/>
        </p:xfrm>
        <a:graphic>
          <a:graphicData uri="http://schemas.openxmlformats.org/drawingml/2006/chart">
            <c:chart xmlns:c="http://schemas.openxmlformats.org/drawingml/2006/chart" xmlns:r="http://schemas.openxmlformats.org/officeDocument/2006/relationships" r:id="rId4"/>
          </a:graphicData>
        </a:graphic>
      </p:graphicFrame>
      <p:sp>
        <p:nvSpPr>
          <p:cNvPr id="16" name="テキスト ボックス 15"/>
          <p:cNvSpPr txBox="1"/>
          <p:nvPr/>
        </p:nvSpPr>
        <p:spPr>
          <a:xfrm>
            <a:off x="3569854" y="3695672"/>
            <a:ext cx="834468" cy="246221"/>
          </a:xfrm>
          <a:prstGeom prst="rect">
            <a:avLst/>
          </a:prstGeom>
          <a:noFill/>
        </p:spPr>
        <p:txBody>
          <a:bodyPr wrap="square" rtlCol="0">
            <a:spAutoFit/>
          </a:bodyPr>
          <a:lstStyle/>
          <a:p>
            <a:r>
              <a:rPr kumimoji="1" lang="ja-JP" altLang="en-US" sz="1000" dirty="0" smtClean="0"/>
              <a:t>（件数）</a:t>
            </a:r>
            <a:endParaRPr kumimoji="1" lang="ja-JP" altLang="en-US" sz="1000" dirty="0"/>
          </a:p>
        </p:txBody>
      </p:sp>
      <p:sp>
        <p:nvSpPr>
          <p:cNvPr id="17" name="テキスト ボックス 16"/>
          <p:cNvSpPr txBox="1"/>
          <p:nvPr/>
        </p:nvSpPr>
        <p:spPr>
          <a:xfrm>
            <a:off x="6331627" y="5780957"/>
            <a:ext cx="643491" cy="230832"/>
          </a:xfrm>
          <a:prstGeom prst="rect">
            <a:avLst/>
          </a:prstGeom>
          <a:noFill/>
        </p:spPr>
        <p:txBody>
          <a:bodyPr wrap="square" rtlCol="0">
            <a:spAutoFit/>
          </a:bodyPr>
          <a:lstStyle/>
          <a:p>
            <a:r>
              <a:rPr kumimoji="1" lang="ja-JP" altLang="en-US" sz="900" dirty="0" smtClean="0"/>
              <a:t>（年度）</a:t>
            </a:r>
            <a:endParaRPr kumimoji="1" lang="ja-JP" altLang="en-US" sz="900" dirty="0"/>
          </a:p>
        </p:txBody>
      </p:sp>
      <p:sp>
        <p:nvSpPr>
          <p:cNvPr id="19" name="テキスト ボックス 18"/>
          <p:cNvSpPr txBox="1"/>
          <p:nvPr/>
        </p:nvSpPr>
        <p:spPr>
          <a:xfrm>
            <a:off x="3810784" y="5934567"/>
            <a:ext cx="3497504" cy="369332"/>
          </a:xfrm>
          <a:prstGeom prst="rect">
            <a:avLst/>
          </a:prstGeom>
          <a:noFill/>
        </p:spPr>
        <p:txBody>
          <a:bodyPr wrap="square" rtlCol="0">
            <a:spAutoFit/>
          </a:bodyPr>
          <a:lstStyle/>
          <a:p>
            <a:r>
              <a:rPr kumimoji="1" lang="ja-JP" altLang="en-US" sz="900" dirty="0" smtClean="0"/>
              <a:t>図１：定期購入に関する相談件数（全国、</a:t>
            </a:r>
            <a:r>
              <a:rPr kumimoji="1" lang="en-US" altLang="ja-JP" sz="900" dirty="0" smtClean="0"/>
              <a:t>PIO-NET</a:t>
            </a:r>
            <a:r>
              <a:rPr kumimoji="1" lang="ja-JP" altLang="en-US" sz="900" dirty="0" smtClean="0"/>
              <a:t>入力分）</a:t>
            </a:r>
            <a:endParaRPr kumimoji="1" lang="en-US" altLang="ja-JP" sz="900" dirty="0" smtClean="0"/>
          </a:p>
          <a:p>
            <a:r>
              <a:rPr kumimoji="1" lang="ja-JP" altLang="en-US" sz="900" dirty="0" smtClean="0"/>
              <a:t>　　　　　（国民生活センター発表資料より）</a:t>
            </a:r>
            <a:endParaRPr kumimoji="1" lang="ja-JP" altLang="en-US" sz="900" dirty="0"/>
          </a:p>
        </p:txBody>
      </p:sp>
      <p:sp>
        <p:nvSpPr>
          <p:cNvPr id="20" name="右矢印 19"/>
          <p:cNvSpPr/>
          <p:nvPr/>
        </p:nvSpPr>
        <p:spPr>
          <a:xfrm rot="19490371">
            <a:off x="4348835" y="4347452"/>
            <a:ext cx="2077998" cy="204171"/>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星 7 24"/>
          <p:cNvSpPr/>
          <p:nvPr/>
        </p:nvSpPr>
        <p:spPr>
          <a:xfrm>
            <a:off x="4583089" y="3941893"/>
            <a:ext cx="1017633" cy="361459"/>
          </a:xfrm>
          <a:prstGeom prst="star7">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latin typeface="HGP創英角ｺﾞｼｯｸUB" panose="020B0900000000000000" pitchFamily="50" charset="-128"/>
                <a:ea typeface="HGP創英角ｺﾞｼｯｸUB" panose="020B0900000000000000" pitchFamily="50" charset="-128"/>
              </a:rPr>
              <a:t>約</a:t>
            </a:r>
            <a:r>
              <a:rPr kumimoji="1" lang="en-US" altLang="ja-JP" sz="900" dirty="0" smtClean="0">
                <a:latin typeface="HGP創英角ｺﾞｼｯｸUB" panose="020B0900000000000000" pitchFamily="50" charset="-128"/>
                <a:ea typeface="HGP創英角ｺﾞｼｯｸUB" panose="020B0900000000000000" pitchFamily="50" charset="-128"/>
              </a:rPr>
              <a:t>12</a:t>
            </a:r>
            <a:r>
              <a:rPr kumimoji="1" lang="ja-JP" altLang="en-US" sz="900" dirty="0" smtClean="0">
                <a:latin typeface="HGP創英角ｺﾞｼｯｸUB" panose="020B0900000000000000" pitchFamily="50" charset="-128"/>
                <a:ea typeface="HGP創英角ｺﾞｼｯｸUB" panose="020B0900000000000000" pitchFamily="50" charset="-128"/>
              </a:rPr>
              <a:t>倍</a:t>
            </a:r>
            <a:endParaRPr kumimoji="1" lang="ja-JP" altLang="en-US" sz="900" dirty="0">
              <a:latin typeface="HGP創英角ｺﾞｼｯｸUB" panose="020B0900000000000000" pitchFamily="50" charset="-128"/>
              <a:ea typeface="HGP創英角ｺﾞｼｯｸUB" panose="020B0900000000000000" pitchFamily="50" charset="-128"/>
            </a:endParaRPr>
          </a:p>
        </p:txBody>
      </p:sp>
      <p:sp>
        <p:nvSpPr>
          <p:cNvPr id="27" name="楕円 26"/>
          <p:cNvSpPr/>
          <p:nvPr/>
        </p:nvSpPr>
        <p:spPr>
          <a:xfrm rot="20836827">
            <a:off x="221674" y="2256772"/>
            <a:ext cx="867934" cy="409880"/>
          </a:xfrm>
          <a:prstGeom prst="ellipse">
            <a:avLst/>
          </a:prstGeom>
          <a:solidFill>
            <a:srgbClr val="00FF00">
              <a:alpha val="3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rot="20829182">
            <a:off x="-5224" y="2246141"/>
            <a:ext cx="1587181" cy="276999"/>
          </a:xfrm>
          <a:prstGeom prst="rect">
            <a:avLst/>
          </a:prstGeom>
          <a:noFill/>
        </p:spPr>
        <p:txBody>
          <a:bodyPr wrap="square" rtlCol="0">
            <a:spAutoFit/>
          </a:bodyPr>
          <a:lstStyle/>
          <a:p>
            <a:r>
              <a:rPr kumimoji="1" lang="ja-JP" altLang="en-US" sz="1200" b="1" dirty="0" smtClean="0">
                <a:solidFill>
                  <a:srgbClr val="FF66CC"/>
                </a:solidFill>
                <a:latin typeface="HGS創英角ｺﾞｼｯｸUB" panose="020B0900000000000000" pitchFamily="50" charset="-128"/>
                <a:ea typeface="HGS創英角ｺﾞｼｯｸUB" panose="020B0900000000000000" pitchFamily="50" charset="-128"/>
              </a:rPr>
              <a:t>お試し５００円！</a:t>
            </a:r>
            <a:endParaRPr kumimoji="1" lang="ja-JP" altLang="en-US" sz="1200" b="1" dirty="0">
              <a:solidFill>
                <a:srgbClr val="FF66CC"/>
              </a:solidFill>
              <a:latin typeface="HGS創英角ｺﾞｼｯｸUB" panose="020B0900000000000000" pitchFamily="50" charset="-128"/>
              <a:ea typeface="HGS創英角ｺﾞｼｯｸUB" panose="020B0900000000000000" pitchFamily="50" charset="-128"/>
            </a:endParaRPr>
          </a:p>
        </p:txBody>
      </p:sp>
      <p:sp>
        <p:nvSpPr>
          <p:cNvPr id="29" name="正方形/長方形 28"/>
          <p:cNvSpPr/>
          <p:nvPr/>
        </p:nvSpPr>
        <p:spPr>
          <a:xfrm rot="1074448">
            <a:off x="5555543" y="2397855"/>
            <a:ext cx="1248612" cy="24127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HGP創英角ﾎﾟｯﾌﾟ体" panose="040B0A00000000000000" pitchFamily="50" charset="-128"/>
                <a:ea typeface="HGP創英角ﾎﾟｯﾌﾟ体" panose="040B0A00000000000000" pitchFamily="50" charset="-128"/>
              </a:rPr>
              <a:t>一か月分お試し</a:t>
            </a:r>
            <a:endParaRPr kumimoji="1" lang="ja-JP" altLang="en-US" sz="1200" dirty="0">
              <a:latin typeface="HGP創英角ﾎﾟｯﾌﾟ体" panose="040B0A00000000000000" pitchFamily="50" charset="-128"/>
              <a:ea typeface="HGP創英角ﾎﾟｯﾌﾟ体" panose="040B0A00000000000000" pitchFamily="50" charset="-128"/>
            </a:endParaRPr>
          </a:p>
        </p:txBody>
      </p:sp>
      <p:sp>
        <p:nvSpPr>
          <p:cNvPr id="32" name="ハート 31"/>
          <p:cNvSpPr/>
          <p:nvPr/>
        </p:nvSpPr>
        <p:spPr>
          <a:xfrm>
            <a:off x="6195047" y="3430765"/>
            <a:ext cx="615957" cy="438477"/>
          </a:xfrm>
          <a:prstGeom prst="heart">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6044583" y="3467148"/>
            <a:ext cx="1053465" cy="307777"/>
          </a:xfrm>
          <a:prstGeom prst="rect">
            <a:avLst/>
          </a:prstGeom>
          <a:noFill/>
        </p:spPr>
        <p:txBody>
          <a:bodyPr wrap="square" rtlCol="0">
            <a:spAutoFit/>
          </a:bodyPr>
          <a:lstStyle/>
          <a:p>
            <a:r>
              <a:rPr kumimoji="1" lang="ja-JP" altLang="en-US" sz="1400" dirty="0" smtClean="0">
                <a:latin typeface="+mn-ea"/>
              </a:rPr>
              <a:t>返金保証</a:t>
            </a:r>
            <a:endParaRPr kumimoji="1" lang="ja-JP" altLang="en-US" sz="1400" dirty="0">
              <a:latin typeface="+mn-ea"/>
            </a:endParaRPr>
          </a:p>
        </p:txBody>
      </p:sp>
      <p:sp>
        <p:nvSpPr>
          <p:cNvPr id="36" name="テキスト ボックス 35"/>
          <p:cNvSpPr txBox="1"/>
          <p:nvPr/>
        </p:nvSpPr>
        <p:spPr>
          <a:xfrm>
            <a:off x="1249998" y="1844481"/>
            <a:ext cx="4945049" cy="253916"/>
          </a:xfrm>
          <a:prstGeom prst="rect">
            <a:avLst/>
          </a:prstGeom>
          <a:noFill/>
        </p:spPr>
        <p:txBody>
          <a:bodyPr wrap="square" rtlCol="0">
            <a:spAutoFit/>
          </a:bodyPr>
          <a:lstStyle/>
          <a:p>
            <a:r>
              <a:rPr kumimoji="1" lang="ja-JP" altLang="en-US" sz="1050" dirty="0" smtClean="0">
                <a:solidFill>
                  <a:schemeClr val="accent5">
                    <a:lumMod val="75000"/>
                  </a:schemeClr>
                </a:solidFill>
              </a:rPr>
              <a:t>通信販売を利用される際は、契約内容や解約条件をよく確認しましょう</a:t>
            </a:r>
            <a:endParaRPr kumimoji="1" lang="ja-JP" altLang="en-US" sz="1050" dirty="0">
              <a:solidFill>
                <a:schemeClr val="accent5">
                  <a:lumMod val="75000"/>
                </a:schemeClr>
              </a:solidFill>
            </a:endParaRPr>
          </a:p>
        </p:txBody>
      </p:sp>
      <p:graphicFrame>
        <p:nvGraphicFramePr>
          <p:cNvPr id="56" name="グラフ 55"/>
          <p:cNvGraphicFramePr/>
          <p:nvPr>
            <p:extLst>
              <p:ext uri="{D42A27DB-BD31-4B8C-83A1-F6EECF244321}">
                <p14:modId xmlns:p14="http://schemas.microsoft.com/office/powerpoint/2010/main" val="3689370180"/>
              </p:ext>
            </p:extLst>
          </p:nvPr>
        </p:nvGraphicFramePr>
        <p:xfrm>
          <a:off x="3327481" y="6529666"/>
          <a:ext cx="3397169" cy="2020083"/>
        </p:xfrm>
        <a:graphic>
          <a:graphicData uri="http://schemas.openxmlformats.org/drawingml/2006/chart">
            <c:chart xmlns:c="http://schemas.openxmlformats.org/drawingml/2006/chart" xmlns:r="http://schemas.openxmlformats.org/officeDocument/2006/relationships" r:id="rId5"/>
          </a:graphicData>
        </a:graphic>
      </p:graphicFrame>
      <p:sp>
        <p:nvSpPr>
          <p:cNvPr id="57" name="テキスト ボックス 56"/>
          <p:cNvSpPr txBox="1"/>
          <p:nvPr/>
        </p:nvSpPr>
        <p:spPr>
          <a:xfrm>
            <a:off x="4237434" y="6359130"/>
            <a:ext cx="2644204" cy="369332"/>
          </a:xfrm>
          <a:prstGeom prst="rect">
            <a:avLst/>
          </a:prstGeom>
          <a:noFill/>
        </p:spPr>
        <p:txBody>
          <a:bodyPr wrap="square" rtlCol="0">
            <a:spAutoFit/>
          </a:bodyPr>
          <a:lstStyle/>
          <a:p>
            <a:r>
              <a:rPr kumimoji="1" lang="ja-JP" altLang="en-US" sz="900" dirty="0" smtClean="0"/>
              <a:t>図２：定期購入に関する年齢別相談割合</a:t>
            </a:r>
            <a:endParaRPr kumimoji="1" lang="en-US" altLang="ja-JP" sz="900" dirty="0" smtClean="0"/>
          </a:p>
          <a:p>
            <a:r>
              <a:rPr kumimoji="1" lang="ja-JP" altLang="en-US" sz="900" dirty="0" smtClean="0"/>
              <a:t>　　（県消費者センター受付分）</a:t>
            </a:r>
            <a:endParaRPr kumimoji="1" lang="ja-JP" altLang="en-US" sz="900" dirty="0"/>
          </a:p>
        </p:txBody>
      </p:sp>
      <p:cxnSp>
        <p:nvCxnSpPr>
          <p:cNvPr id="3" name="直線コネクタ 2"/>
          <p:cNvCxnSpPr/>
          <p:nvPr/>
        </p:nvCxnSpPr>
        <p:spPr>
          <a:xfrm>
            <a:off x="4391296" y="7057648"/>
            <a:ext cx="271366" cy="298927"/>
          </a:xfrm>
          <a:prstGeom prst="line">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1" name="直線コネクタ 10"/>
          <p:cNvCxnSpPr/>
          <p:nvPr/>
        </p:nvCxnSpPr>
        <p:spPr>
          <a:xfrm>
            <a:off x="4214813" y="7036594"/>
            <a:ext cx="189509" cy="298927"/>
          </a:xfrm>
          <a:prstGeom prst="line">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6" name="左矢印 25"/>
          <p:cNvSpPr/>
          <p:nvPr/>
        </p:nvSpPr>
        <p:spPr>
          <a:xfrm>
            <a:off x="4631796" y="7103107"/>
            <a:ext cx="159086" cy="169436"/>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角丸四角形 36"/>
          <p:cNvSpPr/>
          <p:nvPr/>
        </p:nvSpPr>
        <p:spPr>
          <a:xfrm>
            <a:off x="4819650" y="7075803"/>
            <a:ext cx="1615490" cy="259718"/>
          </a:xfrm>
          <a:prstGeom prst="round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800" dirty="0" smtClean="0"/>
              <a:t>10</a:t>
            </a:r>
            <a:r>
              <a:rPr kumimoji="1" lang="ja-JP" altLang="en-US" sz="800" dirty="0" smtClean="0"/>
              <a:t>～</a:t>
            </a:r>
            <a:r>
              <a:rPr kumimoji="1" lang="en-US" altLang="ja-JP" sz="800" dirty="0" smtClean="0"/>
              <a:t>20</a:t>
            </a:r>
            <a:r>
              <a:rPr kumimoji="1" lang="ja-JP" altLang="en-US" sz="800" dirty="0" smtClean="0"/>
              <a:t>歳代の相談が増加！</a:t>
            </a:r>
            <a:endParaRPr kumimoji="1" lang="ja-JP" altLang="en-US" sz="800" dirty="0"/>
          </a:p>
        </p:txBody>
      </p:sp>
      <p:sp>
        <p:nvSpPr>
          <p:cNvPr id="43" name="テキスト ボックス 42"/>
          <p:cNvSpPr txBox="1"/>
          <p:nvPr/>
        </p:nvSpPr>
        <p:spPr>
          <a:xfrm>
            <a:off x="11402" y="3613675"/>
            <a:ext cx="894388" cy="246221"/>
          </a:xfrm>
          <a:prstGeom prst="rect">
            <a:avLst/>
          </a:prstGeom>
          <a:solidFill>
            <a:schemeClr val="accent5">
              <a:lumMod val="75000"/>
            </a:schemeClr>
          </a:solidFill>
          <a:ln>
            <a:noFill/>
          </a:ln>
        </p:spPr>
        <p:txBody>
          <a:bodyPr wrap="square" rtlCol="0">
            <a:spAutoFit/>
          </a:bodyPr>
          <a:lstStyle/>
          <a:p>
            <a:pPr algn="ctr"/>
            <a:r>
              <a:rPr kumimoji="1" lang="ja-JP" altLang="en-US" sz="1000" dirty="0" smtClean="0">
                <a:ln w="9525">
                  <a:solidFill>
                    <a:srgbClr val="FFFF00"/>
                  </a:solidFill>
                  <a:prstDash val="solid"/>
                </a:ln>
                <a:solidFill>
                  <a:srgbClr val="FFC000"/>
                </a:solidFill>
              </a:rPr>
              <a:t>実質０円！</a:t>
            </a:r>
            <a:endParaRPr kumimoji="1" lang="ja-JP" altLang="en-US" sz="1000" dirty="0">
              <a:ln w="9525">
                <a:solidFill>
                  <a:srgbClr val="FFFF00"/>
                </a:solidFill>
                <a:prstDash val="solid"/>
              </a:ln>
              <a:solidFill>
                <a:srgbClr val="FFC000"/>
              </a:solidFill>
            </a:endParaRPr>
          </a:p>
        </p:txBody>
      </p:sp>
    </p:spTree>
    <p:extLst>
      <p:ext uri="{BB962C8B-B14F-4D97-AF65-F5344CB8AC3E}">
        <p14:creationId xmlns:p14="http://schemas.microsoft.com/office/powerpoint/2010/main" val="29319908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4371</TotalTime>
  <Words>315</Words>
  <Application>Microsoft Office PowerPoint</Application>
  <PresentationFormat>A4 210 x 297 mm</PresentationFormat>
  <Paragraphs>45</Paragraphs>
  <Slides>1</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vt:i4>
      </vt:variant>
    </vt:vector>
  </HeadingPairs>
  <TitlesOfParts>
    <vt:vector size="14" baseType="lpstr">
      <vt:lpstr>ＤＦ特太ゴシック体</vt:lpstr>
      <vt:lpstr>HGPｺﾞｼｯｸE</vt:lpstr>
      <vt:lpstr>HGP創英角ｺﾞｼｯｸUB</vt:lpstr>
      <vt:lpstr>HGP創英角ﾎﾟｯﾌﾟ体</vt:lpstr>
      <vt:lpstr>HGS創英角ｺﾞｼｯｸUB</vt:lpstr>
      <vt:lpstr>HG丸ｺﾞｼｯｸM-PRO</vt:lpstr>
      <vt:lpstr>ＭＳ Ｐゴシック</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ユーザー</dc:creator>
  <cp:lastModifiedBy>空岡　航平</cp:lastModifiedBy>
  <cp:revision>200</cp:revision>
  <cp:lastPrinted>2019-12-18T00:50:42Z</cp:lastPrinted>
  <dcterms:created xsi:type="dcterms:W3CDTF">2019-06-19T00:30:45Z</dcterms:created>
  <dcterms:modified xsi:type="dcterms:W3CDTF">2019-12-18T04:14:33Z</dcterms:modified>
</cp:coreProperties>
</file>