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66"/>
    <a:srgbClr val="CCFF99"/>
    <a:srgbClr val="F4983C"/>
    <a:srgbClr val="FF99FF"/>
    <a:srgbClr val="FFFFCC"/>
    <a:srgbClr val="FFC000"/>
    <a:srgbClr val="FFCCFF"/>
    <a:srgbClr val="00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8" autoAdjust="0"/>
    <p:restoredTop sz="94660"/>
  </p:normalViewPr>
  <p:slideViewPr>
    <p:cSldViewPr snapToGrid="0">
      <p:cViewPr>
        <p:scale>
          <a:sx n="100" d="100"/>
          <a:sy n="100" d="100"/>
        </p:scale>
        <p:origin x="12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131AC-CEF4-4A60-BA53-D5C0D6C9CD06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D7C60-E577-48AC-96CE-676E4CFC01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99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18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25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8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76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20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5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84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27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5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43ED7-C5CA-4217-B5FB-77255AD7E59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602BE-D903-4F29-AD38-5DD88B231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76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00030" y="7274285"/>
            <a:ext cx="6516634" cy="17846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200030" y="1618002"/>
            <a:ext cx="6516634" cy="5546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2141" y="105331"/>
            <a:ext cx="19159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5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島根県消費者センター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52141" y="425488"/>
            <a:ext cx="3667996" cy="484748"/>
          </a:xfrm>
          <a:prstGeom prst="rect">
            <a:avLst/>
          </a:prstGeom>
          <a:noFill/>
          <a:ln w="38100" cmpd="thickThin">
            <a:solidFill>
              <a:srgbClr val="0070C0"/>
            </a:solidFill>
            <a:prstDash val="solid"/>
          </a:ln>
        </p:spPr>
        <p:txBody>
          <a:bodyPr wrap="square" lIns="68580" tIns="34290" rIns="68580" bIns="34290" anchor="ctr" anchorCtr="0">
            <a:spAutoFit/>
          </a:bodyPr>
          <a:lstStyle/>
          <a:p>
            <a:pPr algn="dist"/>
            <a:r>
              <a:rPr lang="ja-JP" altLang="en-US" sz="2700" dirty="0">
                <a:ln w="12700">
                  <a:noFill/>
                  <a:prstDash val="solid"/>
                </a:ln>
                <a:solidFill>
                  <a:schemeClr val="accent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消費者被害注意情報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370261" y="98359"/>
            <a:ext cx="2226482" cy="97303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84451" y="143376"/>
            <a:ext cx="21981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ja-JP" altLang="en-US" sz="9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５年</a:t>
            </a:r>
            <a:r>
              <a:rPr lang="ja-JP" altLang="en-US" sz="9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３月１５日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島根県消費者センター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福田　・　前田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Tel:0852-22-5103</a:t>
            </a:r>
          </a:p>
          <a:p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Fax:0852-32-5918</a:t>
            </a:r>
          </a:p>
          <a:p>
            <a:r>
              <a:rPr lang="en-US" altLang="ja-JP" sz="9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E-Mail:syohisen@pref.shimane.lg.jp</a:t>
            </a:r>
            <a:endParaRPr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34736" y="895126"/>
            <a:ext cx="13965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5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２０２２０２号</a:t>
            </a:r>
            <a:endParaRPr kumimoji="1" lang="ja-JP" altLang="en-US" sz="135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569139" y="9406996"/>
            <a:ext cx="6563498" cy="524816"/>
            <a:chOff x="16282090" y="9531344"/>
            <a:chExt cx="31189211" cy="728499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91" l="0" r="100000">
                          <a14:foregroundMark x1="43424" y1="25558" x2="43424" y2="25558"/>
                          <a14:foregroundMark x1="61787" y1="22110" x2="61787" y2="22110"/>
                          <a14:foregroundMark x1="61042" y1="29817" x2="61042" y2="29817"/>
                          <a14:foregroundMark x1="56576" y1="25558" x2="56576" y2="25558"/>
                          <a14:foregroundMark x1="44913" y1="22110" x2="44913" y2="22110"/>
                          <a14:foregroundMark x1="63275" y1="26775" x2="63275" y2="26775"/>
                          <a14:foregroundMark x1="42680" y1="31034" x2="42680" y2="31034"/>
                          <a14:foregroundMark x1="46402" y1="28600" x2="46402" y2="28600"/>
                          <a14:foregroundMark x1="58809" y1="22110" x2="58809" y2="22110"/>
                          <a14:foregroundMark x1="46402" y1="24949" x2="46402" y2="2494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15949" y="9628705"/>
              <a:ext cx="1880054" cy="631138"/>
            </a:xfrm>
            <a:prstGeom prst="rect">
              <a:avLst/>
            </a:prstGeom>
          </p:spPr>
        </p:pic>
        <p:sp>
          <p:nvSpPr>
            <p:cNvPr id="39" name="正方形/長方形 38"/>
            <p:cNvSpPr/>
            <p:nvPr/>
          </p:nvSpPr>
          <p:spPr>
            <a:xfrm>
              <a:off x="16282090" y="9660163"/>
              <a:ext cx="11667392" cy="551834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r>
                <a:rPr lang="ja-JP" altLang="en-US" sz="7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トラブル相談は</a:t>
              </a:r>
              <a:endPara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75"/>
                </a:lnSpc>
              </a:pPr>
              <a:r>
                <a:rPr lang="ja-JP" altLang="en-US" sz="1200" dirty="0">
                  <a:latin typeface="+mn-ea"/>
                </a:rPr>
                <a:t>　　消費者ホットライン</a:t>
              </a: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5944537" y="9531344"/>
              <a:ext cx="13427265" cy="706659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ja-JP" altLang="en-US" sz="2800" b="1" spc="38" dirty="0">
                  <a:ln w="11430">
                    <a:noFill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１８８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662733" y="9594298"/>
              <a:ext cx="5138416" cy="341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　</a:t>
              </a:r>
              <a:r>
                <a:rPr kumimoji="1" lang="ja-JP" altLang="en-US" sz="1000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泣き寝入り</a:t>
              </a:r>
              <a:r>
                <a:rPr kumimoji="1" lang="ja-JP" altLang="en-US" sz="800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は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5313915" y="9794702"/>
              <a:ext cx="12157386" cy="43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solidFill>
                    <a:srgbClr val="FF0000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（</a:t>
              </a:r>
              <a:r>
                <a:rPr kumimoji="1" lang="ja-JP" altLang="en-US" sz="1100" b="1" dirty="0">
                  <a:solidFill>
                    <a:srgbClr val="FF0000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い 　 や     や）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24942144" y="9787200"/>
              <a:ext cx="4715315" cy="3692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100" dirty="0">
                  <a:ln w="0"/>
                  <a:solidFill>
                    <a:schemeClr val="tx1"/>
                  </a:solidFill>
                </a:rPr>
                <a:t>局番なしの</a:t>
              </a:r>
              <a:endParaRPr lang="ja-JP" altLang="en-US" sz="1100" dirty="0"/>
            </a:p>
          </p:txBody>
        </p:sp>
      </p:grpSp>
      <p:sp>
        <p:nvSpPr>
          <p:cNvPr id="24" name="減算 23"/>
          <p:cNvSpPr/>
          <p:nvPr/>
        </p:nvSpPr>
        <p:spPr>
          <a:xfrm>
            <a:off x="-1186988" y="9441319"/>
            <a:ext cx="9290671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2141" y="1158225"/>
            <a:ext cx="638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　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詐欺的な投資勧誘トラブルに注意！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　　　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31164" y="2538294"/>
            <a:ext cx="60218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accent5">
                    <a:lumMod val="50000"/>
                  </a:schemeClr>
                </a:solidFill>
              </a:rPr>
              <a:t>　</a:t>
            </a:r>
            <a:endParaRPr kumimoji="1" lang="ja-JP" altLang="en-US" sz="105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5940" y="1715768"/>
            <a:ext cx="5884814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r>
              <a:rPr kumimoji="1" lang="ja-JP" altLang="en-US" sz="20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2000" dirty="0" smtClean="0"/>
              <a:t>詐欺的な投資勧誘を巡る消費者トラブルが多く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発生しています。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　相手は「絶対に儲かる」「リスクはない」等と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ＳＮＳや投資サイトで、先物取引や未公開株、暗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号資産等への投資を持ちかけ、口座への振り込み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を求めてきます。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　お金を振り込むと、サイトの見かけ上は利益が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上がっているように見えても、出金に高額な手数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料を要求したり、追加でお金を要求する等、手元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にお金が返ってくることはありません！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　島根県でも、投資サイトなどで勧誘を受け、相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手の指定する口座へお金を振り込んで被害に遭う</a:t>
            </a:r>
            <a:endParaRPr kumimoji="1" lang="en-US" altLang="ja-JP" sz="2000" dirty="0" smtClean="0"/>
          </a:p>
          <a:p>
            <a:pPr>
              <a:lnSpc>
                <a:spcPts val="1600"/>
              </a:lnSpc>
            </a:pPr>
            <a:endParaRPr kumimoji="1" lang="en-US" altLang="ja-JP" sz="2000" dirty="0"/>
          </a:p>
          <a:p>
            <a:pPr>
              <a:lnSpc>
                <a:spcPts val="1600"/>
              </a:lnSpc>
            </a:pPr>
            <a:r>
              <a:rPr kumimoji="1" lang="ja-JP" altLang="en-US" sz="2000" dirty="0" smtClean="0"/>
              <a:t>ケースが発生しています。</a:t>
            </a:r>
            <a:endParaRPr kumimoji="1" lang="en-US" altLang="ja-JP" sz="20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7368" y="8532834"/>
            <a:ext cx="13633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800" dirty="0"/>
              <a:t>島根県消費者センター</a:t>
            </a:r>
            <a:endParaRPr kumimoji="1" lang="en-US" altLang="ja-JP" sz="800" dirty="0"/>
          </a:p>
          <a:p>
            <a:pPr>
              <a:lnSpc>
                <a:spcPts val="1000"/>
              </a:lnSpc>
            </a:pPr>
            <a:r>
              <a:rPr kumimoji="1" lang="ja-JP" altLang="en-US" sz="800" dirty="0"/>
              <a:t>マスコットキャラクター</a:t>
            </a:r>
            <a:endParaRPr kumimoji="1" lang="en-US" altLang="ja-JP" sz="800" dirty="0"/>
          </a:p>
          <a:p>
            <a:pPr>
              <a:lnSpc>
                <a:spcPts val="1000"/>
              </a:lnSpc>
            </a:pPr>
            <a:r>
              <a:rPr kumimoji="1" lang="ja-JP" altLang="en-US" sz="800" dirty="0"/>
              <a:t>だまされないゾウ</a:t>
            </a:r>
            <a:r>
              <a:rPr kumimoji="1" lang="ja-JP" altLang="en-US" sz="800" dirty="0" smtClean="0"/>
              <a:t>くん</a:t>
            </a:r>
            <a:endParaRPr kumimoji="1" lang="en-US" altLang="ja-JP" sz="800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68" y="7301173"/>
            <a:ext cx="1143139" cy="1176223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1481923" y="7290834"/>
            <a:ext cx="517332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 smtClean="0"/>
              <a:t>○投資の仲介業には金融庁の登録が必要です。</a:t>
            </a:r>
            <a:endParaRPr kumimoji="1" lang="en-US" altLang="ja-JP" dirty="0" smtClean="0"/>
          </a:p>
          <a:p>
            <a:pPr>
              <a:lnSpc>
                <a:spcPts val="1600"/>
              </a:lnSpc>
            </a:pPr>
            <a:endParaRPr kumimoji="1" lang="en-US" altLang="ja-JP" dirty="0"/>
          </a:p>
          <a:p>
            <a:pPr>
              <a:lnSpc>
                <a:spcPts val="1600"/>
              </a:lnSpc>
            </a:pPr>
            <a:r>
              <a:rPr kumimoji="1" lang="ja-JP" altLang="en-US" dirty="0" smtClean="0"/>
              <a:t>○ＳＮＳや投資サイトから誘導されても</a:t>
            </a:r>
            <a:r>
              <a:rPr kumimoji="1" lang="ja-JP" altLang="en-US" dirty="0" err="1" smtClean="0"/>
              <a:t>だまさ</a:t>
            </a:r>
            <a:endParaRPr kumimoji="1" lang="en-US" altLang="ja-JP" dirty="0" smtClean="0"/>
          </a:p>
          <a:p>
            <a:pPr>
              <a:lnSpc>
                <a:spcPts val="1600"/>
              </a:lnSpc>
            </a:pPr>
            <a:endParaRPr kumimoji="1" lang="en-US" altLang="ja-JP" dirty="0"/>
          </a:p>
          <a:p>
            <a:pPr>
              <a:lnSpc>
                <a:spcPts val="1600"/>
              </a:lnSpc>
            </a:pPr>
            <a:r>
              <a:rPr kumimoji="1" lang="ja-JP" altLang="en-US" dirty="0" smtClean="0"/>
              <a:t>　れないで！</a:t>
            </a:r>
            <a:endParaRPr kumimoji="1" lang="en-US" altLang="ja-JP" dirty="0" smtClean="0"/>
          </a:p>
          <a:p>
            <a:pPr>
              <a:lnSpc>
                <a:spcPts val="1600"/>
              </a:lnSpc>
            </a:pPr>
            <a:endParaRPr kumimoji="1" lang="en-US" altLang="ja-JP" dirty="0"/>
          </a:p>
          <a:p>
            <a:pPr>
              <a:lnSpc>
                <a:spcPts val="1600"/>
              </a:lnSpc>
            </a:pPr>
            <a:r>
              <a:rPr kumimoji="1" lang="ja-JP" altLang="en-US" dirty="0" smtClean="0"/>
              <a:t>○詐欺かどうか迷ったらご相談を！</a:t>
            </a:r>
            <a:endParaRPr kumimoji="1" lang="en-US" altLang="ja-JP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8661" y="9149317"/>
            <a:ext cx="7023646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dirty="0" smtClean="0"/>
              <a:t>まずは最寄りの警察署や消費生活センターにご相談ください！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3199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266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ＤＦ特太ゴシック体</vt:lpstr>
      <vt:lpstr>HGS創英角ｺﾞｼｯｸUB</vt:lpstr>
      <vt:lpstr>HG丸ｺﾞｼｯｸM-PRO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田邊　和佳子</dc:creator>
  <cp:lastModifiedBy>Windows ユーザー</cp:lastModifiedBy>
  <cp:revision>78</cp:revision>
  <cp:lastPrinted>2023-03-15T01:17:49Z</cp:lastPrinted>
  <dcterms:modified xsi:type="dcterms:W3CDTF">2023-03-15T01:19:43Z</dcterms:modified>
</cp:coreProperties>
</file>